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1" r:id="rId2"/>
    <p:sldId id="269" r:id="rId3"/>
    <p:sldId id="271" r:id="rId4"/>
    <p:sldId id="272" r:id="rId5"/>
    <p:sldId id="262" r:id="rId6"/>
    <p:sldId id="264"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7" r:id="rId21"/>
    <p:sldId id="263" r:id="rId22"/>
    <p:sldId id="265" r:id="rId23"/>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94" autoAdjust="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8D166B24-0F16-42EE-A71F-01B0B53652A2}" type="datetimeFigureOut">
              <a:rPr lang="en-US" smtClean="0"/>
              <a:t>12/24/2020</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46F5D918-6AE2-42F3-BDED-573BD81893BD}" type="slidenum">
              <a:rPr lang="en-US" smtClean="0"/>
              <a:t>‹#›</a:t>
            </a:fld>
            <a:endParaRPr lang="en-US"/>
          </a:p>
        </p:txBody>
      </p:sp>
    </p:spTree>
    <p:extLst>
      <p:ext uri="{BB962C8B-B14F-4D97-AF65-F5344CB8AC3E}">
        <p14:creationId xmlns:p14="http://schemas.microsoft.com/office/powerpoint/2010/main" val="3396068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F5D918-6AE2-42F3-BDED-573BD81893BD}" type="slidenum">
              <a:rPr lang="en-US" smtClean="0"/>
              <a:t>1</a:t>
            </a:fld>
            <a:endParaRPr lang="en-US"/>
          </a:p>
        </p:txBody>
      </p:sp>
    </p:spTree>
    <p:extLst>
      <p:ext uri="{BB962C8B-B14F-4D97-AF65-F5344CB8AC3E}">
        <p14:creationId xmlns:p14="http://schemas.microsoft.com/office/powerpoint/2010/main" val="3272218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F095C1-1C97-4118-B604-67B93141ADC8}" type="slidenum">
              <a:rPr lang="en-US" smtClean="0"/>
              <a:t>10</a:t>
            </a:fld>
            <a:endParaRPr lang="en-US" dirty="0"/>
          </a:p>
        </p:txBody>
      </p:sp>
    </p:spTree>
    <p:extLst>
      <p:ext uri="{BB962C8B-B14F-4D97-AF65-F5344CB8AC3E}">
        <p14:creationId xmlns:p14="http://schemas.microsoft.com/office/powerpoint/2010/main" val="2229639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F095C1-1C97-4118-B604-67B93141ADC8}" type="slidenum">
              <a:rPr lang="en-US" smtClean="0"/>
              <a:t>11</a:t>
            </a:fld>
            <a:endParaRPr lang="en-US" dirty="0"/>
          </a:p>
        </p:txBody>
      </p:sp>
    </p:spTree>
    <p:extLst>
      <p:ext uri="{BB962C8B-B14F-4D97-AF65-F5344CB8AC3E}">
        <p14:creationId xmlns:p14="http://schemas.microsoft.com/office/powerpoint/2010/main" val="4252051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F095C1-1C97-4118-B604-67B93141ADC8}" type="slidenum">
              <a:rPr lang="en-US" smtClean="0"/>
              <a:t>12</a:t>
            </a:fld>
            <a:endParaRPr lang="en-US" dirty="0"/>
          </a:p>
        </p:txBody>
      </p:sp>
    </p:spTree>
    <p:extLst>
      <p:ext uri="{BB962C8B-B14F-4D97-AF65-F5344CB8AC3E}">
        <p14:creationId xmlns:p14="http://schemas.microsoft.com/office/powerpoint/2010/main" val="455045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F095C1-1C97-4118-B604-67B93141ADC8}" type="slidenum">
              <a:rPr lang="en-US" smtClean="0"/>
              <a:t>13</a:t>
            </a:fld>
            <a:endParaRPr lang="en-US" dirty="0"/>
          </a:p>
        </p:txBody>
      </p:sp>
    </p:spTree>
    <p:extLst>
      <p:ext uri="{BB962C8B-B14F-4D97-AF65-F5344CB8AC3E}">
        <p14:creationId xmlns:p14="http://schemas.microsoft.com/office/powerpoint/2010/main" val="1774668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F095C1-1C97-4118-B604-67B93141ADC8}" type="slidenum">
              <a:rPr lang="en-US" smtClean="0"/>
              <a:t>14</a:t>
            </a:fld>
            <a:endParaRPr lang="en-US" dirty="0"/>
          </a:p>
        </p:txBody>
      </p:sp>
    </p:spTree>
    <p:extLst>
      <p:ext uri="{BB962C8B-B14F-4D97-AF65-F5344CB8AC3E}">
        <p14:creationId xmlns:p14="http://schemas.microsoft.com/office/powerpoint/2010/main" val="3334345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F095C1-1C97-4118-B604-67B93141ADC8}" type="slidenum">
              <a:rPr lang="en-US" smtClean="0"/>
              <a:t>15</a:t>
            </a:fld>
            <a:endParaRPr lang="en-US" dirty="0"/>
          </a:p>
        </p:txBody>
      </p:sp>
    </p:spTree>
    <p:extLst>
      <p:ext uri="{BB962C8B-B14F-4D97-AF65-F5344CB8AC3E}">
        <p14:creationId xmlns:p14="http://schemas.microsoft.com/office/powerpoint/2010/main" val="1111057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F095C1-1C97-4118-B604-67B93141ADC8}" type="slidenum">
              <a:rPr lang="en-US" smtClean="0"/>
              <a:t>16</a:t>
            </a:fld>
            <a:endParaRPr lang="en-US" dirty="0"/>
          </a:p>
        </p:txBody>
      </p:sp>
    </p:spTree>
    <p:extLst>
      <p:ext uri="{BB962C8B-B14F-4D97-AF65-F5344CB8AC3E}">
        <p14:creationId xmlns:p14="http://schemas.microsoft.com/office/powerpoint/2010/main" val="3597500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F095C1-1C97-4118-B604-67B93141ADC8}" type="slidenum">
              <a:rPr lang="en-US" smtClean="0"/>
              <a:t>17</a:t>
            </a:fld>
            <a:endParaRPr lang="en-US" dirty="0"/>
          </a:p>
        </p:txBody>
      </p:sp>
    </p:spTree>
    <p:extLst>
      <p:ext uri="{BB962C8B-B14F-4D97-AF65-F5344CB8AC3E}">
        <p14:creationId xmlns:p14="http://schemas.microsoft.com/office/powerpoint/2010/main" val="4240808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F095C1-1C97-4118-B604-67B93141ADC8}" type="slidenum">
              <a:rPr lang="en-US" smtClean="0"/>
              <a:t>18</a:t>
            </a:fld>
            <a:endParaRPr lang="en-US" dirty="0"/>
          </a:p>
        </p:txBody>
      </p:sp>
    </p:spTree>
    <p:extLst>
      <p:ext uri="{BB962C8B-B14F-4D97-AF65-F5344CB8AC3E}">
        <p14:creationId xmlns:p14="http://schemas.microsoft.com/office/powerpoint/2010/main" val="1884378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F095C1-1C97-4118-B604-67B93141ADC8}" type="slidenum">
              <a:rPr lang="en-US" smtClean="0"/>
              <a:t>19</a:t>
            </a:fld>
            <a:endParaRPr lang="en-US" dirty="0"/>
          </a:p>
        </p:txBody>
      </p:sp>
    </p:spTree>
    <p:extLst>
      <p:ext uri="{BB962C8B-B14F-4D97-AF65-F5344CB8AC3E}">
        <p14:creationId xmlns:p14="http://schemas.microsoft.com/office/powerpoint/2010/main" val="279778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F5D918-6AE2-42F3-BDED-573BD81893BD}" type="slidenum">
              <a:rPr lang="en-US" smtClean="0"/>
              <a:t>2</a:t>
            </a:fld>
            <a:endParaRPr lang="en-US"/>
          </a:p>
        </p:txBody>
      </p:sp>
    </p:spTree>
    <p:extLst>
      <p:ext uri="{BB962C8B-B14F-4D97-AF65-F5344CB8AC3E}">
        <p14:creationId xmlns:p14="http://schemas.microsoft.com/office/powerpoint/2010/main" val="26720647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F5D918-6AE2-42F3-BDED-573BD81893BD}"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272218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solidFill>
                <a:schemeClr val="tx2">
                  <a:lumMod val="50000"/>
                </a:schemeClr>
              </a:solidFill>
            </a:endParaRPr>
          </a:p>
        </p:txBody>
      </p:sp>
      <p:sp>
        <p:nvSpPr>
          <p:cNvPr id="4" name="Slide Number Placeholder 3"/>
          <p:cNvSpPr>
            <a:spLocks noGrp="1"/>
          </p:cNvSpPr>
          <p:nvPr>
            <p:ph type="sldNum" sz="quarter" idx="10"/>
          </p:nvPr>
        </p:nvSpPr>
        <p:spPr/>
        <p:txBody>
          <a:bodyPr/>
          <a:lstStyle/>
          <a:p>
            <a:fld id="{46F5D918-6AE2-42F3-BDED-573BD81893BD}" type="slidenum">
              <a:rPr lang="en-US" smtClean="0"/>
              <a:t>21</a:t>
            </a:fld>
            <a:endParaRPr lang="en-US"/>
          </a:p>
        </p:txBody>
      </p:sp>
    </p:spTree>
    <p:extLst>
      <p:ext uri="{BB962C8B-B14F-4D97-AF65-F5344CB8AC3E}">
        <p14:creationId xmlns:p14="http://schemas.microsoft.com/office/powerpoint/2010/main" val="17173015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F5D918-6AE2-42F3-BDED-573BD81893BD}" type="slidenum">
              <a:rPr lang="en-US" smtClean="0"/>
              <a:t>22</a:t>
            </a:fld>
            <a:endParaRPr lang="en-US"/>
          </a:p>
        </p:txBody>
      </p:sp>
    </p:spTree>
    <p:extLst>
      <p:ext uri="{BB962C8B-B14F-4D97-AF65-F5344CB8AC3E}">
        <p14:creationId xmlns:p14="http://schemas.microsoft.com/office/powerpoint/2010/main" val="3224389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2289">
              <a:defRPr/>
            </a:pPr>
            <a:fld id="{46F5D918-6AE2-42F3-BDED-573BD81893BD}" type="slidenum">
              <a:rPr lang="en-US">
                <a:solidFill>
                  <a:prstClr val="black"/>
                </a:solidFill>
                <a:latin typeface="Calibri" panose="020F0502020204030204"/>
              </a:rPr>
              <a:pPr defTabSz="942289">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1253624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2289">
              <a:defRPr/>
            </a:pPr>
            <a:fld id="{46F5D918-6AE2-42F3-BDED-573BD81893BD}" type="slidenum">
              <a:rPr lang="en-US">
                <a:solidFill>
                  <a:prstClr val="black"/>
                </a:solidFill>
                <a:latin typeface="Calibri" panose="020F0502020204030204"/>
              </a:rPr>
              <a:pPr defTabSz="942289">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1804294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F5D918-6AE2-42F3-BDED-573BD81893BD}" type="slidenum">
              <a:rPr lang="en-US" smtClean="0"/>
              <a:t>5</a:t>
            </a:fld>
            <a:endParaRPr lang="en-US"/>
          </a:p>
        </p:txBody>
      </p:sp>
    </p:spTree>
    <p:extLst>
      <p:ext uri="{BB962C8B-B14F-4D97-AF65-F5344CB8AC3E}">
        <p14:creationId xmlns:p14="http://schemas.microsoft.com/office/powerpoint/2010/main" val="785050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F5D918-6AE2-42F3-BDED-573BD81893BD}" type="slidenum">
              <a:rPr lang="en-US" smtClean="0"/>
              <a:t>6</a:t>
            </a:fld>
            <a:endParaRPr lang="en-US"/>
          </a:p>
        </p:txBody>
      </p:sp>
    </p:spTree>
    <p:extLst>
      <p:ext uri="{BB962C8B-B14F-4D97-AF65-F5344CB8AC3E}">
        <p14:creationId xmlns:p14="http://schemas.microsoft.com/office/powerpoint/2010/main" val="1225073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F095C1-1C97-4118-B604-67B93141ADC8}" type="slidenum">
              <a:rPr lang="en-US" smtClean="0"/>
              <a:t>7</a:t>
            </a:fld>
            <a:endParaRPr lang="en-US" dirty="0"/>
          </a:p>
        </p:txBody>
      </p:sp>
    </p:spTree>
    <p:extLst>
      <p:ext uri="{BB962C8B-B14F-4D97-AF65-F5344CB8AC3E}">
        <p14:creationId xmlns:p14="http://schemas.microsoft.com/office/powerpoint/2010/main" val="817057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F095C1-1C97-4118-B604-67B93141ADC8}" type="slidenum">
              <a:rPr lang="en-US" smtClean="0"/>
              <a:t>8</a:t>
            </a:fld>
            <a:endParaRPr lang="en-US" dirty="0"/>
          </a:p>
        </p:txBody>
      </p:sp>
    </p:spTree>
    <p:extLst>
      <p:ext uri="{BB962C8B-B14F-4D97-AF65-F5344CB8AC3E}">
        <p14:creationId xmlns:p14="http://schemas.microsoft.com/office/powerpoint/2010/main" val="2078688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F095C1-1C97-4118-B604-67B93141ADC8}" type="slidenum">
              <a:rPr lang="en-US" smtClean="0"/>
              <a:t>9</a:t>
            </a:fld>
            <a:endParaRPr lang="en-US" dirty="0"/>
          </a:p>
        </p:txBody>
      </p:sp>
    </p:spTree>
    <p:extLst>
      <p:ext uri="{BB962C8B-B14F-4D97-AF65-F5344CB8AC3E}">
        <p14:creationId xmlns:p14="http://schemas.microsoft.com/office/powerpoint/2010/main" val="4179762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4E3284F-21FA-415E-B0F1-5819A614C2E6}" type="datetimeFigureOut">
              <a:rPr lang="en-US" smtClean="0"/>
              <a:t>12/24/2020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5E1D6-312E-4954-97B8-58971CA5F01A}" type="slidenum">
              <a:rPr lang="en-US" smtClean="0"/>
              <a:t>‹#›</a:t>
            </a:fld>
            <a:endParaRPr lang="en-US"/>
          </a:p>
        </p:txBody>
      </p:sp>
    </p:spTree>
    <p:extLst>
      <p:ext uri="{BB962C8B-B14F-4D97-AF65-F5344CB8AC3E}">
        <p14:creationId xmlns:p14="http://schemas.microsoft.com/office/powerpoint/2010/main" val="2751431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E3284F-21FA-415E-B0F1-5819A614C2E6}" type="datetimeFigureOut">
              <a:rPr lang="en-US" smtClean="0"/>
              <a:t>12/24/2020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5E1D6-312E-4954-97B8-58971CA5F01A}" type="slidenum">
              <a:rPr lang="en-US" smtClean="0"/>
              <a:t>‹#›</a:t>
            </a:fld>
            <a:endParaRPr lang="en-US"/>
          </a:p>
        </p:txBody>
      </p:sp>
    </p:spTree>
    <p:extLst>
      <p:ext uri="{BB962C8B-B14F-4D97-AF65-F5344CB8AC3E}">
        <p14:creationId xmlns:p14="http://schemas.microsoft.com/office/powerpoint/2010/main" val="2565886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E3284F-21FA-415E-B0F1-5819A614C2E6}" type="datetimeFigureOut">
              <a:rPr lang="en-US" smtClean="0"/>
              <a:t>12/24/2020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5E1D6-312E-4954-97B8-58971CA5F01A}" type="slidenum">
              <a:rPr lang="en-US" smtClean="0"/>
              <a:t>‹#›</a:t>
            </a:fld>
            <a:endParaRPr lang="en-US"/>
          </a:p>
        </p:txBody>
      </p:sp>
    </p:spTree>
    <p:extLst>
      <p:ext uri="{BB962C8B-B14F-4D97-AF65-F5344CB8AC3E}">
        <p14:creationId xmlns:p14="http://schemas.microsoft.com/office/powerpoint/2010/main" val="3574381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9" name="Title 17">
            <a:extLst>
              <a:ext uri="{FF2B5EF4-FFF2-40B4-BE49-F238E27FC236}">
                <a16:creationId xmlns:a16="http://schemas.microsoft.com/office/drawing/2014/main" id="{9D4C5266-318C-4475-BCD3-4F7D626F3906}"/>
              </a:ext>
            </a:extLst>
          </p:cNvPr>
          <p:cNvSpPr>
            <a:spLocks noGrp="1"/>
          </p:cNvSpPr>
          <p:nvPr>
            <p:ph type="title"/>
          </p:nvPr>
        </p:nvSpPr>
        <p:spPr>
          <a:xfrm>
            <a:off x="391964" y="457203"/>
            <a:ext cx="7886700" cy="723281"/>
          </a:xfrm>
          <a:prstGeom prst="rect">
            <a:avLst/>
          </a:prstGeom>
        </p:spPr>
        <p:txBody>
          <a:bodyPr/>
          <a:lstStyle>
            <a:lvl1pPr>
              <a:defRPr cap="small" baseline="0">
                <a:latin typeface="Franklin Gothic Book" panose="020B0503020102020204" pitchFamily="34" charset="0"/>
              </a:defRPr>
            </a:lvl1pPr>
          </a:lstStyle>
          <a:p>
            <a:r>
              <a:rPr lang="en-US" dirty="0"/>
              <a:t>Click to edit Master title style</a:t>
            </a:r>
          </a:p>
        </p:txBody>
      </p:sp>
      <p:sp>
        <p:nvSpPr>
          <p:cNvPr id="10" name="Text Placeholder 19">
            <a:extLst>
              <a:ext uri="{FF2B5EF4-FFF2-40B4-BE49-F238E27FC236}">
                <a16:creationId xmlns:a16="http://schemas.microsoft.com/office/drawing/2014/main" id="{CDD184B4-FBCE-46F2-9EAE-F68B63BC0883}"/>
              </a:ext>
            </a:extLst>
          </p:cNvPr>
          <p:cNvSpPr>
            <a:spLocks noGrp="1"/>
          </p:cNvSpPr>
          <p:nvPr>
            <p:ph type="body" sz="quarter" idx="10"/>
          </p:nvPr>
        </p:nvSpPr>
        <p:spPr>
          <a:xfrm>
            <a:off x="375941" y="1436569"/>
            <a:ext cx="4171950" cy="4354626"/>
          </a:xfrm>
          <a:prstGeom prst="rect">
            <a:avLst/>
          </a:prstGeom>
        </p:spPr>
        <p:txBody>
          <a:bodyPr/>
          <a:lstStyle>
            <a:lvl1pPr marL="171446" indent="-171446">
              <a:buFont typeface="Wingdings" panose="05000000000000000000" pitchFamily="2" charset="2"/>
              <a:buChar char="q"/>
              <a:defRPr>
                <a:latin typeface="Franklin Gothic Book" panose="020B0503020102020204" pitchFamily="34" charset="0"/>
              </a:defRPr>
            </a:lvl1pPr>
            <a:lvl2pPr marL="514337" indent="-171446">
              <a:buFont typeface="Wingdings" panose="05000000000000000000" pitchFamily="2" charset="2"/>
              <a:buChar char="q"/>
              <a:defRPr>
                <a:latin typeface="Franklin Gothic Book" panose="020B0503020102020204" pitchFamily="34" charset="0"/>
              </a:defRPr>
            </a:lvl2pPr>
            <a:lvl3pPr marL="857229" indent="-171446">
              <a:buFont typeface="Wingdings" panose="05000000000000000000" pitchFamily="2" charset="2"/>
              <a:buChar char="q"/>
              <a:defRPr>
                <a:latin typeface="Franklin Gothic Book" panose="020B0503020102020204" pitchFamily="34" charset="0"/>
              </a:defRPr>
            </a:lvl3pPr>
            <a:lvl4pPr marL="1200120" indent="-171446">
              <a:buFont typeface="Wingdings" panose="05000000000000000000" pitchFamily="2" charset="2"/>
              <a:buChar char="q"/>
              <a:defRPr>
                <a:latin typeface="Franklin Gothic Book" panose="020B0503020102020204" pitchFamily="34" charset="0"/>
              </a:defRPr>
            </a:lvl4pPr>
            <a:lvl5pPr marL="1543011" indent="-171446">
              <a:buFont typeface="Wingdings" panose="05000000000000000000" pitchFamily="2" charset="2"/>
              <a:buChar char="q"/>
              <a:defRPr>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568E8DEC-CB21-AF4A-BCFF-0888D98C4741}"/>
              </a:ext>
            </a:extLst>
          </p:cNvPr>
          <p:cNvSpPr>
            <a:spLocks noGrp="1"/>
          </p:cNvSpPr>
          <p:nvPr>
            <p:ph type="sldNum" sz="quarter" idx="12"/>
          </p:nvPr>
        </p:nvSpPr>
        <p:spPr>
          <a:xfrm>
            <a:off x="8515350" y="6477003"/>
            <a:ext cx="457200" cy="365125"/>
          </a:xfrm>
        </p:spPr>
        <p:txBody>
          <a:bodyPr/>
          <a:lstStyle/>
          <a:p>
            <a:fld id="{20C484ED-A91E-1E49-92DB-7BC70DE2B338}" type="slidenum">
              <a:rPr lang="en-US" smtClean="0"/>
              <a:t>‹#›</a:t>
            </a:fld>
            <a:endParaRPr lang="en-US" dirty="0"/>
          </a:p>
        </p:txBody>
      </p:sp>
    </p:spTree>
    <p:extLst>
      <p:ext uri="{BB962C8B-B14F-4D97-AF65-F5344CB8AC3E}">
        <p14:creationId xmlns:p14="http://schemas.microsoft.com/office/powerpoint/2010/main" val="917249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tx2">
                    <a:lumMod val="50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baseline="0">
                <a:solidFill>
                  <a:schemeClr val="tx2">
                    <a:lumMod val="50000"/>
                  </a:schemeClr>
                </a:solidFill>
              </a:defRPr>
            </a:lvl1pPr>
            <a:lvl2pPr>
              <a:defRPr baseline="0">
                <a:solidFill>
                  <a:schemeClr val="tx2">
                    <a:lumMod val="50000"/>
                  </a:schemeClr>
                </a:solidFill>
              </a:defRPr>
            </a:lvl2pPr>
            <a:lvl3pPr>
              <a:defRPr baseline="0">
                <a:solidFill>
                  <a:schemeClr val="tx2">
                    <a:lumMod val="50000"/>
                  </a:schemeClr>
                </a:solidFill>
              </a:defRPr>
            </a:lvl3pPr>
            <a:lvl4pPr>
              <a:defRPr baseline="0">
                <a:solidFill>
                  <a:schemeClr val="tx2">
                    <a:lumMod val="50000"/>
                  </a:schemeClr>
                </a:solidFill>
              </a:defRPr>
            </a:lvl4pPr>
            <a:lvl5pPr>
              <a:defRPr baseline="0">
                <a:solidFill>
                  <a:schemeClr val="tx2">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4E3284F-21FA-415E-B0F1-5819A614C2E6}" type="datetimeFigureOut">
              <a:rPr lang="en-US" smtClean="0"/>
              <a:t>12/24/2020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5E1D6-312E-4954-97B8-58971CA5F01A}" type="slidenum">
              <a:rPr lang="en-US" smtClean="0"/>
              <a:t>‹#›</a:t>
            </a:fld>
            <a:endParaRPr lang="en-US"/>
          </a:p>
        </p:txBody>
      </p:sp>
    </p:spTree>
    <p:extLst>
      <p:ext uri="{BB962C8B-B14F-4D97-AF65-F5344CB8AC3E}">
        <p14:creationId xmlns:p14="http://schemas.microsoft.com/office/powerpoint/2010/main" val="3015725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E3284F-21FA-415E-B0F1-5819A614C2E6}" type="datetimeFigureOut">
              <a:rPr lang="en-US" smtClean="0"/>
              <a:t>12/24/2020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5E1D6-312E-4954-97B8-58971CA5F01A}" type="slidenum">
              <a:rPr lang="en-US" smtClean="0"/>
              <a:t>‹#›</a:t>
            </a:fld>
            <a:endParaRPr lang="en-US"/>
          </a:p>
        </p:txBody>
      </p:sp>
    </p:spTree>
    <p:extLst>
      <p:ext uri="{BB962C8B-B14F-4D97-AF65-F5344CB8AC3E}">
        <p14:creationId xmlns:p14="http://schemas.microsoft.com/office/powerpoint/2010/main" val="370146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E3284F-21FA-415E-B0F1-5819A614C2E6}" type="datetimeFigureOut">
              <a:rPr lang="en-US" smtClean="0"/>
              <a:t>12/24/2020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5E1D6-312E-4954-97B8-58971CA5F01A}" type="slidenum">
              <a:rPr lang="en-US" smtClean="0"/>
              <a:t>‹#›</a:t>
            </a:fld>
            <a:endParaRPr lang="en-US"/>
          </a:p>
        </p:txBody>
      </p:sp>
    </p:spTree>
    <p:extLst>
      <p:ext uri="{BB962C8B-B14F-4D97-AF65-F5344CB8AC3E}">
        <p14:creationId xmlns:p14="http://schemas.microsoft.com/office/powerpoint/2010/main" val="304293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E3284F-21FA-415E-B0F1-5819A614C2E6}" type="datetimeFigureOut">
              <a:rPr lang="en-US" smtClean="0"/>
              <a:t>12/24/2020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65E1D6-312E-4954-97B8-58971CA5F01A}" type="slidenum">
              <a:rPr lang="en-US" smtClean="0"/>
              <a:t>‹#›</a:t>
            </a:fld>
            <a:endParaRPr lang="en-US"/>
          </a:p>
        </p:txBody>
      </p:sp>
    </p:spTree>
    <p:extLst>
      <p:ext uri="{BB962C8B-B14F-4D97-AF65-F5344CB8AC3E}">
        <p14:creationId xmlns:p14="http://schemas.microsoft.com/office/powerpoint/2010/main" val="280461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E3284F-21FA-415E-B0F1-5819A614C2E6}" type="datetimeFigureOut">
              <a:rPr lang="en-US" smtClean="0"/>
              <a:t>12/24/2020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65E1D6-312E-4954-97B8-58971CA5F01A}" type="slidenum">
              <a:rPr lang="en-US" smtClean="0"/>
              <a:t>‹#›</a:t>
            </a:fld>
            <a:endParaRPr lang="en-US"/>
          </a:p>
        </p:txBody>
      </p:sp>
    </p:spTree>
    <p:extLst>
      <p:ext uri="{BB962C8B-B14F-4D97-AF65-F5344CB8AC3E}">
        <p14:creationId xmlns:p14="http://schemas.microsoft.com/office/powerpoint/2010/main" val="1531243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E3284F-21FA-415E-B0F1-5819A614C2E6}" type="datetimeFigureOut">
              <a:rPr lang="en-US" smtClean="0"/>
              <a:t>12/24/2020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65E1D6-312E-4954-97B8-58971CA5F01A}" type="slidenum">
              <a:rPr lang="en-US" smtClean="0"/>
              <a:t>‹#›</a:t>
            </a:fld>
            <a:endParaRPr lang="en-US"/>
          </a:p>
        </p:txBody>
      </p:sp>
    </p:spTree>
    <p:extLst>
      <p:ext uri="{BB962C8B-B14F-4D97-AF65-F5344CB8AC3E}">
        <p14:creationId xmlns:p14="http://schemas.microsoft.com/office/powerpoint/2010/main" val="4099623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E3284F-21FA-415E-B0F1-5819A614C2E6}" type="datetimeFigureOut">
              <a:rPr lang="en-US" smtClean="0"/>
              <a:t>12/24/2020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5E1D6-312E-4954-97B8-58971CA5F01A}" type="slidenum">
              <a:rPr lang="en-US" smtClean="0"/>
              <a:t>‹#›</a:t>
            </a:fld>
            <a:endParaRPr lang="en-US"/>
          </a:p>
        </p:txBody>
      </p:sp>
    </p:spTree>
    <p:extLst>
      <p:ext uri="{BB962C8B-B14F-4D97-AF65-F5344CB8AC3E}">
        <p14:creationId xmlns:p14="http://schemas.microsoft.com/office/powerpoint/2010/main" val="3540034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E3284F-21FA-415E-B0F1-5819A614C2E6}" type="datetimeFigureOut">
              <a:rPr lang="en-US" smtClean="0"/>
              <a:t>12/24/2020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5E1D6-312E-4954-97B8-58971CA5F01A}" type="slidenum">
              <a:rPr lang="en-US" smtClean="0"/>
              <a:t>‹#›</a:t>
            </a:fld>
            <a:endParaRPr lang="en-US"/>
          </a:p>
        </p:txBody>
      </p:sp>
    </p:spTree>
    <p:extLst>
      <p:ext uri="{BB962C8B-B14F-4D97-AF65-F5344CB8AC3E}">
        <p14:creationId xmlns:p14="http://schemas.microsoft.com/office/powerpoint/2010/main" val="4014069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E3284F-21FA-415E-B0F1-5819A614C2E6}" type="datetimeFigureOut">
              <a:rPr lang="en-US" smtClean="0"/>
              <a:t>12/24/2020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65E1D6-312E-4954-97B8-58971CA5F01A}" type="slidenum">
              <a:rPr lang="en-US" smtClean="0"/>
              <a:t>‹#›</a:t>
            </a:fld>
            <a:endParaRPr lang="en-US"/>
          </a:p>
        </p:txBody>
      </p:sp>
    </p:spTree>
    <p:extLst>
      <p:ext uri="{BB962C8B-B14F-4D97-AF65-F5344CB8AC3E}">
        <p14:creationId xmlns:p14="http://schemas.microsoft.com/office/powerpoint/2010/main" val="3120645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notesSlide" Target="../notesSlides/notesSlide10.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bestlifeonline.com/fauci-vaccine-side-effects/"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acmt.net/Vaccine_Update.html"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pubmed.ncbi.nlm.nih.gov/32991794/"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hyperlink" Target="https://investors.modernatx.com/news-releases/news-release-details/moderna-announces-primary-efficacy-analysis-phase-3-cove-study" TargetMode="External"/><Relationship Id="rId4" Type="http://schemas.openxmlformats.org/officeDocument/2006/relationships/hyperlink" Target="https://www.pfizer.com/news/press-release/press-release-detail/pfizer-and-biontech-conclude-phase-3-study-covid-19-vaccin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Beholder-HP2\Desktop\Beholder Productions\Clients\FS - FoxSubacute\Assets\Fox Subacute\Elements\foxsub elem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6" y="2240280"/>
            <a:ext cx="9154886" cy="4648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838200"/>
            <a:ext cx="8229600" cy="2087562"/>
          </a:xfrm>
        </p:spPr>
        <p:txBody>
          <a:bodyPr/>
          <a:lstStyle/>
          <a:p>
            <a:r>
              <a:rPr lang="en-US" sz="6600" dirty="0"/>
              <a:t>Welcome</a:t>
            </a:r>
          </a:p>
        </p:txBody>
      </p:sp>
      <p:sp>
        <p:nvSpPr>
          <p:cNvPr id="3" name="Content Placeholder 2"/>
          <p:cNvSpPr>
            <a:spLocks noGrp="1"/>
          </p:cNvSpPr>
          <p:nvPr>
            <p:ph idx="1"/>
          </p:nvPr>
        </p:nvSpPr>
        <p:spPr>
          <a:xfrm>
            <a:off x="381000" y="3437178"/>
            <a:ext cx="8229600" cy="762001"/>
          </a:xfrm>
        </p:spPr>
        <p:txBody>
          <a:bodyPr/>
          <a:lstStyle/>
          <a:p>
            <a:pPr marL="0" indent="0" algn="ctr">
              <a:buNone/>
            </a:pPr>
            <a:r>
              <a:rPr lang="en-US" dirty="0"/>
              <a:t>Fox Vaccine Information Session</a:t>
            </a:r>
          </a:p>
        </p:txBody>
      </p:sp>
      <p:sp>
        <p:nvSpPr>
          <p:cNvPr id="5" name="TextBox 4">
            <a:extLst>
              <a:ext uri="{FF2B5EF4-FFF2-40B4-BE49-F238E27FC236}">
                <a16:creationId xmlns:a16="http://schemas.microsoft.com/office/drawing/2014/main" id="{516CD527-5A68-4494-A08B-8A8965AF2888}"/>
              </a:ext>
            </a:extLst>
          </p:cNvPr>
          <p:cNvSpPr txBox="1"/>
          <p:nvPr/>
        </p:nvSpPr>
        <p:spPr>
          <a:xfrm>
            <a:off x="7391400" y="6248400"/>
            <a:ext cx="1600200" cy="369332"/>
          </a:xfrm>
          <a:prstGeom prst="rect">
            <a:avLst/>
          </a:prstGeom>
          <a:noFill/>
        </p:spPr>
        <p:txBody>
          <a:bodyPr wrap="square" rtlCol="0">
            <a:spAutoFit/>
          </a:bodyPr>
          <a:lstStyle/>
          <a:p>
            <a:r>
              <a:rPr lang="en-US" dirty="0"/>
              <a:t>Fox Subacute</a:t>
            </a:r>
          </a:p>
        </p:txBody>
      </p:sp>
    </p:spTree>
    <p:extLst>
      <p:ext uri="{BB962C8B-B14F-4D97-AF65-F5344CB8AC3E}">
        <p14:creationId xmlns:p14="http://schemas.microsoft.com/office/powerpoint/2010/main" val="4097750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7">
            <a:extLst>
              <a:ext uri="{FF2B5EF4-FFF2-40B4-BE49-F238E27FC236}">
                <a16:creationId xmlns:a16="http://schemas.microsoft.com/office/drawing/2014/main" id="{FFCCFBD6-C786-4905-AD27-46EBABC36A3B}"/>
              </a:ext>
            </a:extLst>
          </p:cNvPr>
          <p:cNvSpPr>
            <a:spLocks noGrp="1"/>
          </p:cNvSpPr>
          <p:nvPr>
            <p:ph type="title"/>
          </p:nvPr>
        </p:nvSpPr>
        <p:spPr>
          <a:xfrm>
            <a:off x="1178508" y="152400"/>
            <a:ext cx="6793796" cy="542461"/>
          </a:xfrm>
        </p:spPr>
        <p:txBody>
          <a:bodyPr>
            <a:noAutofit/>
          </a:bodyPr>
          <a:lstStyle/>
          <a:p>
            <a:pPr algn="ctr" defTabSz="457200"/>
            <a:r>
              <a:rPr lang="en-US" sz="2800" b="1" dirty="0">
                <a:solidFill>
                  <a:srgbClr val="468BCA"/>
                </a:solidFill>
                <a:latin typeface="+mj-lt"/>
              </a:rPr>
              <a:t>What are RNA Vaccines &amp; How do they work?</a:t>
            </a:r>
          </a:p>
        </p:txBody>
      </p:sp>
      <p:sp>
        <p:nvSpPr>
          <p:cNvPr id="7" name="object 6"/>
          <p:cNvSpPr txBox="1"/>
          <p:nvPr/>
        </p:nvSpPr>
        <p:spPr>
          <a:xfrm>
            <a:off x="1678503" y="8056820"/>
            <a:ext cx="1878092" cy="425116"/>
          </a:xfrm>
          <a:prstGeom prst="rect">
            <a:avLst/>
          </a:prstGeom>
        </p:spPr>
        <p:txBody>
          <a:bodyPr vert="horz" wrap="square" lIns="0" tIns="9525" rIns="0" bIns="0" rtlCol="0">
            <a:spAutoFit/>
          </a:bodyPr>
          <a:lstStyle/>
          <a:p>
            <a:pPr marL="9049" marR="3810" algn="ctr">
              <a:spcBef>
                <a:spcPts val="75"/>
              </a:spcBef>
            </a:pPr>
            <a:r>
              <a:rPr sz="675" dirty="0">
                <a:solidFill>
                  <a:srgbClr val="404041"/>
                </a:solidFill>
                <a:latin typeface="Museo Sans 300"/>
                <a:cs typeface="Museo Sans 300"/>
              </a:rPr>
              <a:t>Once the synthetic RNA is inside one </a:t>
            </a:r>
            <a:r>
              <a:rPr sz="675" spc="-4" dirty="0">
                <a:solidFill>
                  <a:srgbClr val="404041"/>
                </a:solidFill>
                <a:latin typeface="Museo Sans 300"/>
                <a:cs typeface="Museo Sans 300"/>
              </a:rPr>
              <a:t>of </a:t>
            </a:r>
            <a:r>
              <a:rPr sz="675" dirty="0">
                <a:solidFill>
                  <a:srgbClr val="404041"/>
                </a:solidFill>
                <a:latin typeface="Museo Sans 300"/>
                <a:cs typeface="Museo Sans 300"/>
              </a:rPr>
              <a:t>our cells, the cell  </a:t>
            </a:r>
            <a:r>
              <a:rPr sz="675" spc="-4" dirty="0">
                <a:solidFill>
                  <a:srgbClr val="404041"/>
                </a:solidFill>
                <a:latin typeface="Museo Sans 300"/>
                <a:cs typeface="Museo Sans 300"/>
              </a:rPr>
              <a:t>follows </a:t>
            </a:r>
            <a:r>
              <a:rPr sz="675" dirty="0">
                <a:solidFill>
                  <a:srgbClr val="404041"/>
                </a:solidFill>
                <a:latin typeface="Museo Sans 300"/>
                <a:cs typeface="Museo Sans 300"/>
              </a:rPr>
              <a:t>the RNA instructions to </a:t>
            </a:r>
            <a:r>
              <a:rPr sz="675" spc="-4" dirty="0">
                <a:solidFill>
                  <a:srgbClr val="404041"/>
                </a:solidFill>
                <a:latin typeface="Museo Sans 300"/>
                <a:cs typeface="Museo Sans 300"/>
              </a:rPr>
              <a:t>produce </a:t>
            </a:r>
            <a:r>
              <a:rPr sz="675" dirty="0">
                <a:solidFill>
                  <a:srgbClr val="404041"/>
                </a:solidFill>
                <a:latin typeface="Museo Sans 300"/>
                <a:cs typeface="Museo Sans 300"/>
              </a:rPr>
              <a:t>the virus </a:t>
            </a:r>
            <a:r>
              <a:rPr sz="675" spc="-4" dirty="0">
                <a:solidFill>
                  <a:srgbClr val="404041"/>
                </a:solidFill>
                <a:latin typeface="Museo Sans 300"/>
                <a:cs typeface="Museo Sans 300"/>
              </a:rPr>
              <a:t>spike protein.  </a:t>
            </a:r>
            <a:r>
              <a:rPr sz="675" dirty="0">
                <a:solidFill>
                  <a:srgbClr val="404041"/>
                </a:solidFill>
                <a:latin typeface="Museo Sans 300"/>
                <a:cs typeface="Museo Sans 300"/>
              </a:rPr>
              <a:t>It’s </a:t>
            </a:r>
            <a:r>
              <a:rPr sz="675" spc="-4" dirty="0">
                <a:solidFill>
                  <a:srgbClr val="404041"/>
                </a:solidFill>
                <a:latin typeface="Museo Sans 300"/>
                <a:cs typeface="Museo Sans 300"/>
              </a:rPr>
              <a:t>production </a:t>
            </a:r>
            <a:r>
              <a:rPr sz="675" dirty="0">
                <a:solidFill>
                  <a:srgbClr val="404041"/>
                </a:solidFill>
                <a:latin typeface="Museo Sans 300"/>
                <a:cs typeface="Museo Sans 300"/>
              </a:rPr>
              <a:t>then triggers an immune </a:t>
            </a:r>
            <a:r>
              <a:rPr sz="675" spc="-4" dirty="0">
                <a:solidFill>
                  <a:srgbClr val="404041"/>
                </a:solidFill>
                <a:latin typeface="Museo Sans 300"/>
                <a:cs typeface="Museo Sans 300"/>
              </a:rPr>
              <a:t>response </a:t>
            </a:r>
            <a:r>
              <a:rPr sz="675" dirty="0">
                <a:solidFill>
                  <a:srgbClr val="404041"/>
                </a:solidFill>
                <a:latin typeface="Museo Sans 300"/>
                <a:cs typeface="Museo Sans 300"/>
              </a:rPr>
              <a:t>in our</a:t>
            </a:r>
            <a:r>
              <a:rPr sz="675" spc="-15" dirty="0">
                <a:solidFill>
                  <a:srgbClr val="404041"/>
                </a:solidFill>
                <a:latin typeface="Museo Sans 300"/>
                <a:cs typeface="Museo Sans 300"/>
              </a:rPr>
              <a:t> </a:t>
            </a:r>
            <a:r>
              <a:rPr sz="675" dirty="0">
                <a:solidFill>
                  <a:srgbClr val="404041"/>
                </a:solidFill>
                <a:latin typeface="Museo Sans 300"/>
                <a:cs typeface="Museo Sans 300"/>
              </a:rPr>
              <a:t>bodies.</a:t>
            </a:r>
            <a:endParaRPr sz="675" dirty="0">
              <a:latin typeface="Museo Sans 300"/>
              <a:cs typeface="Museo Sans 300"/>
            </a:endParaRPr>
          </a:p>
        </p:txBody>
      </p:sp>
      <p:grpSp>
        <p:nvGrpSpPr>
          <p:cNvPr id="4" name="Group 3"/>
          <p:cNvGrpSpPr/>
          <p:nvPr/>
        </p:nvGrpSpPr>
        <p:grpSpPr>
          <a:xfrm>
            <a:off x="857250" y="862018"/>
            <a:ext cx="7976002" cy="7196134"/>
            <a:chOff x="0" y="1423152"/>
            <a:chExt cx="9152772" cy="5738946"/>
          </a:xfrm>
        </p:grpSpPr>
        <p:sp>
          <p:nvSpPr>
            <p:cNvPr id="5" name="object 2"/>
            <p:cNvSpPr txBox="1"/>
            <p:nvPr/>
          </p:nvSpPr>
          <p:spPr>
            <a:xfrm>
              <a:off x="652567" y="1500998"/>
              <a:ext cx="744855" cy="1128444"/>
            </a:xfrm>
            <a:prstGeom prst="rect">
              <a:avLst/>
            </a:prstGeom>
          </p:spPr>
          <p:txBody>
            <a:bodyPr vert="horz" wrap="square" lIns="0" tIns="88106" rIns="0" bIns="0" rtlCol="0">
              <a:spAutoFit/>
            </a:bodyPr>
            <a:lstStyle/>
            <a:p>
              <a:pPr marL="9525">
                <a:spcBef>
                  <a:spcPts val="694"/>
                </a:spcBef>
              </a:pPr>
              <a:r>
                <a:rPr sz="900" b="1" spc="-4" dirty="0">
                  <a:solidFill>
                    <a:srgbClr val="FF8300"/>
                  </a:solidFill>
                  <a:latin typeface="Arial"/>
                  <a:cs typeface="Arial"/>
                </a:rPr>
                <a:t>SARS-CoV-2</a:t>
              </a:r>
              <a:endParaRPr sz="900" dirty="0">
                <a:latin typeface="Arial"/>
                <a:cs typeface="Arial"/>
              </a:endParaRPr>
            </a:p>
            <a:p>
              <a:pPr marL="12859">
                <a:spcBef>
                  <a:spcPts val="465"/>
                </a:spcBef>
              </a:pPr>
              <a:r>
                <a:rPr sz="800" b="1" i="1" spc="-8" dirty="0">
                  <a:solidFill>
                    <a:srgbClr val="404041"/>
                  </a:solidFill>
                  <a:latin typeface="Arial"/>
                  <a:cs typeface="Arial"/>
                </a:rPr>
                <a:t>Viral</a:t>
              </a:r>
              <a:r>
                <a:rPr sz="800" b="1" i="1" spc="-26" dirty="0">
                  <a:solidFill>
                    <a:srgbClr val="404041"/>
                  </a:solidFill>
                  <a:latin typeface="Arial"/>
                  <a:cs typeface="Arial"/>
                </a:rPr>
                <a:t> </a:t>
              </a:r>
              <a:r>
                <a:rPr sz="800" b="1" i="1" spc="-30" dirty="0">
                  <a:solidFill>
                    <a:srgbClr val="404041"/>
                  </a:solidFill>
                  <a:latin typeface="Arial"/>
                  <a:cs typeface="Arial"/>
                </a:rPr>
                <a:t>RNA</a:t>
              </a:r>
              <a:endParaRPr sz="800" dirty="0">
                <a:latin typeface="Arial"/>
                <a:cs typeface="Arial"/>
              </a:endParaRPr>
            </a:p>
            <a:p>
              <a:pPr marL="12859" marR="3810"/>
              <a:r>
                <a:rPr sz="800" dirty="0">
                  <a:solidFill>
                    <a:srgbClr val="404041"/>
                  </a:solidFill>
                  <a:latin typeface="Museo Sans 300"/>
                  <a:cs typeface="Museo Sans 300"/>
                </a:rPr>
                <a:t>The</a:t>
              </a:r>
              <a:r>
                <a:rPr sz="800" spc="-38" dirty="0">
                  <a:solidFill>
                    <a:srgbClr val="404041"/>
                  </a:solidFill>
                  <a:latin typeface="Museo Sans 300"/>
                  <a:cs typeface="Museo Sans 300"/>
                </a:rPr>
                <a:t> </a:t>
              </a:r>
              <a:r>
                <a:rPr sz="800" dirty="0">
                  <a:solidFill>
                    <a:srgbClr val="404041"/>
                  </a:solidFill>
                  <a:latin typeface="Museo Sans 300"/>
                  <a:cs typeface="Museo Sans 300"/>
                </a:rPr>
                <a:t>virus’s</a:t>
              </a:r>
              <a:r>
                <a:rPr sz="800" spc="-38" dirty="0">
                  <a:solidFill>
                    <a:srgbClr val="404041"/>
                  </a:solidFill>
                  <a:latin typeface="Museo Sans 300"/>
                  <a:cs typeface="Museo Sans 300"/>
                </a:rPr>
                <a:t> </a:t>
              </a:r>
              <a:r>
                <a:rPr sz="800" dirty="0">
                  <a:solidFill>
                    <a:srgbClr val="404041"/>
                  </a:solidFill>
                  <a:latin typeface="Museo Sans 300"/>
                  <a:cs typeface="Museo Sans 300"/>
                </a:rPr>
                <a:t>genetic  </a:t>
              </a:r>
              <a:r>
                <a:rPr sz="800" spc="-4" dirty="0">
                  <a:solidFill>
                    <a:srgbClr val="404041"/>
                  </a:solidFill>
                  <a:latin typeface="Museo Sans 300"/>
                  <a:cs typeface="Museo Sans 300"/>
                </a:rPr>
                <a:t>material. </a:t>
              </a:r>
              <a:r>
                <a:rPr sz="800" dirty="0">
                  <a:solidFill>
                    <a:srgbClr val="404041"/>
                  </a:solidFill>
                  <a:latin typeface="Museo Sans 300"/>
                  <a:cs typeface="Museo Sans 300"/>
                </a:rPr>
                <a:t>Contains  instructions </a:t>
              </a:r>
              <a:r>
                <a:rPr sz="800" spc="-4" dirty="0">
                  <a:solidFill>
                    <a:srgbClr val="404041"/>
                  </a:solidFill>
                  <a:latin typeface="Museo Sans 300"/>
                  <a:cs typeface="Museo Sans 300"/>
                </a:rPr>
                <a:t>for  </a:t>
              </a:r>
              <a:r>
                <a:rPr sz="800" dirty="0">
                  <a:solidFill>
                    <a:srgbClr val="404041"/>
                  </a:solidFill>
                  <a:latin typeface="Museo Sans 300"/>
                  <a:cs typeface="Museo Sans 300"/>
                </a:rPr>
                <a:t>making</a:t>
              </a:r>
              <a:r>
                <a:rPr sz="800" spc="-15" dirty="0">
                  <a:solidFill>
                    <a:srgbClr val="404041"/>
                  </a:solidFill>
                  <a:latin typeface="Museo Sans 300"/>
                  <a:cs typeface="Museo Sans 300"/>
                </a:rPr>
                <a:t> </a:t>
              </a:r>
              <a:r>
                <a:rPr sz="800" spc="-4" dirty="0">
                  <a:solidFill>
                    <a:srgbClr val="404041"/>
                  </a:solidFill>
                  <a:latin typeface="Museo Sans 300"/>
                  <a:cs typeface="Museo Sans 300"/>
                </a:rPr>
                <a:t>proteins.</a:t>
              </a:r>
              <a:endParaRPr sz="800" dirty="0">
                <a:latin typeface="Museo Sans 300"/>
                <a:cs typeface="Museo Sans 300"/>
              </a:endParaRPr>
            </a:p>
          </p:txBody>
        </p:sp>
        <p:sp>
          <p:nvSpPr>
            <p:cNvPr id="6" name="object 3"/>
            <p:cNvSpPr txBox="1"/>
            <p:nvPr/>
          </p:nvSpPr>
          <p:spPr>
            <a:xfrm>
              <a:off x="772079" y="4320529"/>
              <a:ext cx="2493645" cy="498576"/>
            </a:xfrm>
            <a:prstGeom prst="rect">
              <a:avLst/>
            </a:prstGeom>
          </p:spPr>
          <p:txBody>
            <a:bodyPr vert="horz" wrap="square" lIns="0" tIns="9525" rIns="0" bIns="0" rtlCol="0">
              <a:spAutoFit/>
            </a:bodyPr>
            <a:lstStyle/>
            <a:p>
              <a:pPr marL="9049" marR="3810" algn="ctr">
                <a:spcBef>
                  <a:spcPts val="75"/>
                </a:spcBef>
              </a:pPr>
              <a:r>
                <a:rPr sz="800" spc="-4" dirty="0">
                  <a:solidFill>
                    <a:srgbClr val="404041"/>
                  </a:solidFill>
                  <a:latin typeface="Museo Sans 300"/>
                  <a:cs typeface="Museo Sans 300"/>
                </a:rPr>
                <a:t>Synthetic </a:t>
              </a:r>
              <a:r>
                <a:rPr sz="800" dirty="0">
                  <a:solidFill>
                    <a:srgbClr val="404041"/>
                  </a:solidFill>
                  <a:latin typeface="Museo Sans 300"/>
                  <a:cs typeface="Museo Sans 300"/>
                </a:rPr>
                <a:t>RNA which codes </a:t>
              </a:r>
              <a:r>
                <a:rPr sz="800" spc="-4" dirty="0">
                  <a:solidFill>
                    <a:srgbClr val="404041"/>
                  </a:solidFill>
                  <a:latin typeface="Museo Sans 300"/>
                  <a:cs typeface="Museo Sans 300"/>
                </a:rPr>
                <a:t>for </a:t>
              </a:r>
              <a:r>
                <a:rPr sz="800" dirty="0">
                  <a:solidFill>
                    <a:srgbClr val="404041"/>
                  </a:solidFill>
                  <a:latin typeface="Museo Sans 300"/>
                  <a:cs typeface="Museo Sans 300"/>
                </a:rPr>
                <a:t>the virus </a:t>
              </a:r>
              <a:r>
                <a:rPr sz="800" spc="-4" dirty="0">
                  <a:solidFill>
                    <a:srgbClr val="404041"/>
                  </a:solidFill>
                  <a:latin typeface="Museo Sans 300"/>
                  <a:cs typeface="Museo Sans 300"/>
                </a:rPr>
                <a:t>spike protein </a:t>
              </a:r>
              <a:r>
                <a:rPr sz="800" dirty="0">
                  <a:solidFill>
                    <a:srgbClr val="404041"/>
                  </a:solidFill>
                  <a:latin typeface="Museo Sans 300"/>
                  <a:cs typeface="Museo Sans 300"/>
                </a:rPr>
                <a:t>is </a:t>
              </a:r>
              <a:r>
                <a:rPr sz="800" spc="-4" dirty="0">
                  <a:solidFill>
                    <a:srgbClr val="404041"/>
                  </a:solidFill>
                  <a:latin typeface="Museo Sans 300"/>
                  <a:cs typeface="Museo Sans 300"/>
                </a:rPr>
                <a:t>packed  </a:t>
              </a:r>
              <a:r>
                <a:rPr sz="800" dirty="0">
                  <a:solidFill>
                    <a:srgbClr val="404041"/>
                  </a:solidFill>
                  <a:latin typeface="Museo Sans 300"/>
                  <a:cs typeface="Museo Sans 300"/>
                </a:rPr>
                <a:t>in lipid nonparticles (very small </a:t>
              </a:r>
              <a:r>
                <a:rPr sz="800" spc="-4" dirty="0">
                  <a:solidFill>
                    <a:srgbClr val="404041"/>
                  </a:solidFill>
                  <a:latin typeface="Museo Sans 300"/>
                  <a:cs typeface="Museo Sans 300"/>
                </a:rPr>
                <a:t>fat droplets). </a:t>
              </a:r>
              <a:r>
                <a:rPr sz="800" dirty="0">
                  <a:solidFill>
                    <a:srgbClr val="404041"/>
                  </a:solidFill>
                  <a:latin typeface="Museo Sans 300"/>
                  <a:cs typeface="Museo Sans 300"/>
                </a:rPr>
                <a:t>This stops our  bodies’ enzymes </a:t>
              </a:r>
              <a:r>
                <a:rPr sz="800" spc="-4" dirty="0">
                  <a:solidFill>
                    <a:srgbClr val="404041"/>
                  </a:solidFill>
                  <a:latin typeface="Museo Sans 300"/>
                  <a:cs typeface="Museo Sans 300"/>
                </a:rPr>
                <a:t>breaking </a:t>
              </a:r>
              <a:r>
                <a:rPr sz="800" dirty="0">
                  <a:solidFill>
                    <a:srgbClr val="404041"/>
                  </a:solidFill>
                  <a:latin typeface="Museo Sans 300"/>
                  <a:cs typeface="Museo Sans 300"/>
                </a:rPr>
                <a:t>it down and helps our cells </a:t>
              </a:r>
              <a:r>
                <a:rPr sz="800" spc="-4" dirty="0">
                  <a:solidFill>
                    <a:srgbClr val="404041"/>
                  </a:solidFill>
                  <a:latin typeface="Museo Sans 300"/>
                  <a:cs typeface="Museo Sans 300"/>
                </a:rPr>
                <a:t>take </a:t>
              </a:r>
              <a:r>
                <a:rPr sz="800" dirty="0">
                  <a:solidFill>
                    <a:srgbClr val="404041"/>
                  </a:solidFill>
                  <a:latin typeface="Museo Sans 300"/>
                  <a:cs typeface="Museo Sans 300"/>
                </a:rPr>
                <a:t>it</a:t>
              </a:r>
              <a:r>
                <a:rPr sz="800" spc="-38" dirty="0">
                  <a:solidFill>
                    <a:srgbClr val="404041"/>
                  </a:solidFill>
                  <a:latin typeface="Museo Sans 300"/>
                  <a:cs typeface="Museo Sans 300"/>
                </a:rPr>
                <a:t> </a:t>
              </a:r>
              <a:r>
                <a:rPr sz="800" dirty="0">
                  <a:solidFill>
                    <a:srgbClr val="404041"/>
                  </a:solidFill>
                  <a:latin typeface="Museo Sans 300"/>
                  <a:cs typeface="Museo Sans 300"/>
                </a:rPr>
                <a:t>in.</a:t>
              </a:r>
              <a:endParaRPr sz="800" dirty="0">
                <a:latin typeface="Museo Sans 300"/>
                <a:cs typeface="Museo Sans 300"/>
              </a:endParaRPr>
            </a:p>
          </p:txBody>
        </p:sp>
        <p:sp>
          <p:nvSpPr>
            <p:cNvPr id="8" name="object 7"/>
            <p:cNvSpPr txBox="1"/>
            <p:nvPr/>
          </p:nvSpPr>
          <p:spPr>
            <a:xfrm>
              <a:off x="2898077" y="1776075"/>
              <a:ext cx="802005" cy="694939"/>
            </a:xfrm>
            <a:prstGeom prst="rect">
              <a:avLst/>
            </a:prstGeom>
          </p:spPr>
          <p:txBody>
            <a:bodyPr vert="horz" wrap="square" lIns="0" tIns="9525" rIns="0" bIns="0" rtlCol="0">
              <a:spAutoFit/>
            </a:bodyPr>
            <a:lstStyle/>
            <a:p>
              <a:pPr marL="9525" marR="3810">
                <a:spcBef>
                  <a:spcPts val="75"/>
                </a:spcBef>
              </a:pPr>
              <a:r>
                <a:rPr sz="800" b="1" i="1" spc="-19" dirty="0">
                  <a:solidFill>
                    <a:srgbClr val="404041"/>
                  </a:solidFill>
                  <a:latin typeface="Arial"/>
                  <a:cs typeface="Arial"/>
                </a:rPr>
                <a:t>Spike </a:t>
              </a:r>
              <a:r>
                <a:rPr sz="800" b="1" i="1" spc="4" dirty="0">
                  <a:solidFill>
                    <a:srgbClr val="404041"/>
                  </a:solidFill>
                  <a:latin typeface="Arial"/>
                  <a:cs typeface="Arial"/>
                </a:rPr>
                <a:t>protein  </a:t>
              </a:r>
              <a:r>
                <a:rPr sz="800" spc="-4" dirty="0">
                  <a:solidFill>
                    <a:srgbClr val="404041"/>
                  </a:solidFill>
                  <a:latin typeface="Museo Sans 300"/>
                  <a:cs typeface="Museo Sans 300"/>
                </a:rPr>
                <a:t>Protein </a:t>
              </a:r>
              <a:r>
                <a:rPr sz="800" dirty="0">
                  <a:solidFill>
                    <a:srgbClr val="404041"/>
                  </a:solidFill>
                  <a:latin typeface="Museo Sans 300"/>
                  <a:cs typeface="Museo Sans 300"/>
                </a:rPr>
                <a:t>which helps  the virus </a:t>
              </a:r>
              <a:r>
                <a:rPr sz="800" spc="-4" dirty="0">
                  <a:solidFill>
                    <a:srgbClr val="404041"/>
                  </a:solidFill>
                  <a:latin typeface="Museo Sans 300"/>
                  <a:cs typeface="Museo Sans 300"/>
                </a:rPr>
                <a:t>penetrate  </a:t>
              </a:r>
              <a:r>
                <a:rPr sz="800" dirty="0">
                  <a:solidFill>
                    <a:srgbClr val="404041"/>
                  </a:solidFill>
                  <a:latin typeface="Museo Sans 300"/>
                  <a:cs typeface="Museo Sans 300"/>
                </a:rPr>
                <a:t>cells and </a:t>
              </a:r>
              <a:r>
                <a:rPr sz="800" spc="-4" dirty="0">
                  <a:solidFill>
                    <a:srgbClr val="404041"/>
                  </a:solidFill>
                  <a:latin typeface="Museo Sans 300"/>
                  <a:cs typeface="Museo Sans 300"/>
                </a:rPr>
                <a:t>initiates</a:t>
              </a:r>
              <a:r>
                <a:rPr sz="800" spc="-45" dirty="0">
                  <a:solidFill>
                    <a:srgbClr val="404041"/>
                  </a:solidFill>
                  <a:latin typeface="Museo Sans 300"/>
                  <a:cs typeface="Museo Sans 300"/>
                </a:rPr>
                <a:t> </a:t>
              </a:r>
              <a:r>
                <a:rPr sz="800" dirty="0">
                  <a:solidFill>
                    <a:srgbClr val="404041"/>
                  </a:solidFill>
                  <a:latin typeface="Museo Sans 300"/>
                  <a:cs typeface="Museo Sans 300"/>
                </a:rPr>
                <a:t>an  </a:t>
              </a:r>
              <a:r>
                <a:rPr sz="800" spc="-4" dirty="0">
                  <a:solidFill>
                    <a:srgbClr val="404041"/>
                  </a:solidFill>
                  <a:latin typeface="Museo Sans 300"/>
                  <a:cs typeface="Museo Sans 300"/>
                </a:rPr>
                <a:t>infection.</a:t>
              </a:r>
              <a:endParaRPr sz="800" dirty="0">
                <a:latin typeface="Museo Sans 300"/>
                <a:cs typeface="Museo Sans 300"/>
              </a:endParaRPr>
            </a:p>
          </p:txBody>
        </p:sp>
        <p:sp>
          <p:nvSpPr>
            <p:cNvPr id="9" name="object 14"/>
            <p:cNvSpPr/>
            <p:nvPr/>
          </p:nvSpPr>
          <p:spPr>
            <a:xfrm>
              <a:off x="0" y="2600118"/>
              <a:ext cx="3782358" cy="594360"/>
            </a:xfrm>
            <a:custGeom>
              <a:avLst/>
              <a:gdLst/>
              <a:ahLst/>
              <a:cxnLst/>
              <a:rect l="l" t="t" r="r" b="b"/>
              <a:pathLst>
                <a:path w="4756150" h="792479">
                  <a:moveTo>
                    <a:pt x="4755642" y="0"/>
                  </a:moveTo>
                  <a:lnTo>
                    <a:pt x="0" y="0"/>
                  </a:lnTo>
                  <a:lnTo>
                    <a:pt x="0" y="792403"/>
                  </a:lnTo>
                  <a:lnTo>
                    <a:pt x="4755642" y="792403"/>
                  </a:lnTo>
                  <a:lnTo>
                    <a:pt x="4755642" y="0"/>
                  </a:lnTo>
                  <a:close/>
                </a:path>
              </a:pathLst>
            </a:custGeom>
            <a:solidFill>
              <a:srgbClr val="3A8DDE">
                <a:alpha val="9999"/>
              </a:srgbClr>
            </a:solidFill>
          </p:spPr>
          <p:txBody>
            <a:bodyPr wrap="square" lIns="0" tIns="0" rIns="0" bIns="0" rtlCol="0"/>
            <a:lstStyle/>
            <a:p>
              <a:endParaRPr sz="1350" dirty="0"/>
            </a:p>
          </p:txBody>
        </p:sp>
        <p:sp>
          <p:nvSpPr>
            <p:cNvPr id="10" name="object 15"/>
            <p:cNvSpPr txBox="1"/>
            <p:nvPr/>
          </p:nvSpPr>
          <p:spPr>
            <a:xfrm>
              <a:off x="887723" y="2681597"/>
              <a:ext cx="2519363" cy="559940"/>
            </a:xfrm>
            <a:prstGeom prst="rect">
              <a:avLst/>
            </a:prstGeom>
          </p:spPr>
          <p:txBody>
            <a:bodyPr vert="horz" wrap="square" lIns="0" tIns="9525" rIns="0" bIns="0" rtlCol="0">
              <a:spAutoFit/>
            </a:bodyPr>
            <a:lstStyle/>
            <a:p>
              <a:pPr marL="9525" marR="3810" indent="-476" algn="ctr">
                <a:spcBef>
                  <a:spcPts val="75"/>
                </a:spcBef>
              </a:pPr>
              <a:r>
                <a:rPr sz="900" dirty="0">
                  <a:solidFill>
                    <a:srgbClr val="404041"/>
                  </a:solidFill>
                  <a:latin typeface="Museo Sans 300"/>
                  <a:cs typeface="Museo Sans 300"/>
                </a:rPr>
                <a:t>The genetic code </a:t>
              </a:r>
              <a:r>
                <a:rPr sz="900" spc="-4" dirty="0">
                  <a:solidFill>
                    <a:srgbClr val="404041"/>
                  </a:solidFill>
                  <a:latin typeface="Museo Sans 300"/>
                  <a:cs typeface="Museo Sans 300"/>
                </a:rPr>
                <a:t>of </a:t>
              </a:r>
              <a:r>
                <a:rPr sz="900" dirty="0">
                  <a:solidFill>
                    <a:srgbClr val="404041"/>
                  </a:solidFill>
                  <a:latin typeface="Museo Sans 300"/>
                  <a:cs typeface="Museo Sans 300"/>
                </a:rPr>
                <a:t>the </a:t>
              </a:r>
              <a:r>
                <a:rPr sz="900" spc="-8" dirty="0">
                  <a:solidFill>
                    <a:srgbClr val="404041"/>
                  </a:solidFill>
                  <a:latin typeface="Museo Sans 300"/>
                  <a:cs typeface="Museo Sans 300"/>
                </a:rPr>
                <a:t>SARS-CoV-2 </a:t>
              </a:r>
              <a:r>
                <a:rPr sz="900" dirty="0">
                  <a:solidFill>
                    <a:srgbClr val="404041"/>
                  </a:solidFill>
                  <a:latin typeface="Museo Sans 300"/>
                  <a:cs typeface="Museo Sans 300"/>
                </a:rPr>
                <a:t>virus is made up </a:t>
              </a:r>
              <a:r>
                <a:rPr sz="900" spc="-4" dirty="0">
                  <a:solidFill>
                    <a:srgbClr val="404041"/>
                  </a:solidFill>
                  <a:latin typeface="Museo Sans 300"/>
                  <a:cs typeface="Museo Sans 300"/>
                </a:rPr>
                <a:t>of </a:t>
              </a:r>
              <a:r>
                <a:rPr sz="900" dirty="0">
                  <a:solidFill>
                    <a:srgbClr val="404041"/>
                  </a:solidFill>
                  <a:latin typeface="Museo Sans 300"/>
                  <a:cs typeface="Museo Sans 300"/>
                </a:rPr>
                <a:t>RNA.  Scientists </a:t>
              </a:r>
              <a:r>
                <a:rPr sz="900" spc="-4" dirty="0">
                  <a:solidFill>
                    <a:srgbClr val="404041"/>
                  </a:solidFill>
                  <a:latin typeface="Museo Sans 300"/>
                  <a:cs typeface="Museo Sans 300"/>
                </a:rPr>
                <a:t>isolated </a:t>
              </a:r>
              <a:r>
                <a:rPr sz="900" dirty="0">
                  <a:solidFill>
                    <a:srgbClr val="404041"/>
                  </a:solidFill>
                  <a:latin typeface="Museo Sans 300"/>
                  <a:cs typeface="Museo Sans 300"/>
                </a:rPr>
                <a:t>the part </a:t>
              </a:r>
              <a:r>
                <a:rPr sz="900" spc="-4" dirty="0">
                  <a:solidFill>
                    <a:srgbClr val="404041"/>
                  </a:solidFill>
                  <a:latin typeface="Museo Sans 300"/>
                  <a:cs typeface="Museo Sans 300"/>
                </a:rPr>
                <a:t>of </a:t>
              </a:r>
              <a:r>
                <a:rPr sz="900" dirty="0">
                  <a:solidFill>
                    <a:srgbClr val="404041"/>
                  </a:solidFill>
                  <a:latin typeface="Museo Sans 300"/>
                  <a:cs typeface="Museo Sans 300"/>
                </a:rPr>
                <a:t>this genetic code </a:t>
              </a:r>
              <a:r>
                <a:rPr sz="900" spc="-4" dirty="0">
                  <a:solidFill>
                    <a:srgbClr val="404041"/>
                  </a:solidFill>
                  <a:latin typeface="Museo Sans 300"/>
                  <a:cs typeface="Museo Sans 300"/>
                </a:rPr>
                <a:t>that </a:t>
              </a:r>
              <a:r>
                <a:rPr sz="900" dirty="0">
                  <a:solidFill>
                    <a:srgbClr val="404041"/>
                  </a:solidFill>
                  <a:latin typeface="Museo Sans 300"/>
                  <a:cs typeface="Museo Sans 300"/>
                </a:rPr>
                <a:t>contains</a:t>
              </a:r>
              <a:r>
                <a:rPr sz="900" spc="-23" dirty="0">
                  <a:solidFill>
                    <a:srgbClr val="404041"/>
                  </a:solidFill>
                  <a:latin typeface="Museo Sans 300"/>
                  <a:cs typeface="Museo Sans 300"/>
                </a:rPr>
                <a:t> </a:t>
              </a:r>
              <a:r>
                <a:rPr sz="900" dirty="0">
                  <a:solidFill>
                    <a:srgbClr val="404041"/>
                  </a:solidFill>
                  <a:latin typeface="Museo Sans 300"/>
                  <a:cs typeface="Museo Sans 300"/>
                </a:rPr>
                <a:t>the  instructions </a:t>
              </a:r>
              <a:r>
                <a:rPr sz="900" spc="-4" dirty="0">
                  <a:solidFill>
                    <a:srgbClr val="404041"/>
                  </a:solidFill>
                  <a:latin typeface="Museo Sans 300"/>
                  <a:cs typeface="Museo Sans 300"/>
                </a:rPr>
                <a:t>for </a:t>
              </a:r>
              <a:r>
                <a:rPr sz="900" dirty="0">
                  <a:solidFill>
                    <a:srgbClr val="404041"/>
                  </a:solidFill>
                  <a:latin typeface="Museo Sans 300"/>
                  <a:cs typeface="Museo Sans 300"/>
                </a:rPr>
                <a:t>making the virus’s </a:t>
              </a:r>
              <a:r>
                <a:rPr sz="900" spc="-4" dirty="0">
                  <a:solidFill>
                    <a:srgbClr val="404041"/>
                  </a:solidFill>
                  <a:latin typeface="Museo Sans 300"/>
                  <a:cs typeface="Museo Sans 300"/>
                </a:rPr>
                <a:t>spike</a:t>
              </a:r>
              <a:r>
                <a:rPr sz="900" spc="-8" dirty="0">
                  <a:solidFill>
                    <a:srgbClr val="404041"/>
                  </a:solidFill>
                  <a:latin typeface="Museo Sans 300"/>
                  <a:cs typeface="Museo Sans 300"/>
                </a:rPr>
                <a:t> </a:t>
              </a:r>
              <a:r>
                <a:rPr sz="900" spc="-4" dirty="0">
                  <a:solidFill>
                    <a:srgbClr val="404041"/>
                  </a:solidFill>
                  <a:latin typeface="Museo Sans 300"/>
                  <a:cs typeface="Museo Sans 300"/>
                </a:rPr>
                <a:t>protein.</a:t>
              </a:r>
              <a:endParaRPr sz="900" dirty="0">
                <a:latin typeface="Museo Sans 300"/>
                <a:cs typeface="Museo Sans 300"/>
              </a:endParaRPr>
            </a:p>
          </p:txBody>
        </p:sp>
        <p:sp>
          <p:nvSpPr>
            <p:cNvPr id="11" name="object 24"/>
            <p:cNvSpPr/>
            <p:nvPr/>
          </p:nvSpPr>
          <p:spPr>
            <a:xfrm>
              <a:off x="927983" y="3326393"/>
              <a:ext cx="235744" cy="528638"/>
            </a:xfrm>
            <a:custGeom>
              <a:avLst/>
              <a:gdLst/>
              <a:ahLst/>
              <a:cxnLst/>
              <a:rect l="l" t="t" r="r" b="b"/>
              <a:pathLst>
                <a:path w="314325" h="704850">
                  <a:moveTo>
                    <a:pt x="190373" y="127076"/>
                  </a:moveTo>
                  <a:lnTo>
                    <a:pt x="132448" y="126885"/>
                  </a:lnTo>
                  <a:lnTo>
                    <a:pt x="129628" y="127076"/>
                  </a:lnTo>
                  <a:lnTo>
                    <a:pt x="190373" y="127076"/>
                  </a:lnTo>
                  <a:close/>
                </a:path>
                <a:path w="314325" h="704850">
                  <a:moveTo>
                    <a:pt x="272389" y="368198"/>
                  </a:moveTo>
                  <a:lnTo>
                    <a:pt x="271411" y="332638"/>
                  </a:lnTo>
                  <a:lnTo>
                    <a:pt x="267271" y="318668"/>
                  </a:lnTo>
                  <a:lnTo>
                    <a:pt x="260502" y="295808"/>
                  </a:lnTo>
                  <a:lnTo>
                    <a:pt x="229692" y="248818"/>
                  </a:lnTo>
                  <a:lnTo>
                    <a:pt x="186245" y="213258"/>
                  </a:lnTo>
                  <a:lnTo>
                    <a:pt x="155092" y="195478"/>
                  </a:lnTo>
                  <a:lnTo>
                    <a:pt x="139547" y="185318"/>
                  </a:lnTo>
                  <a:lnTo>
                    <a:pt x="110985" y="166268"/>
                  </a:lnTo>
                  <a:lnTo>
                    <a:pt x="97967" y="154838"/>
                  </a:lnTo>
                  <a:lnTo>
                    <a:pt x="72339" y="134518"/>
                  </a:lnTo>
                  <a:lnTo>
                    <a:pt x="66344" y="129438"/>
                  </a:lnTo>
                  <a:lnTo>
                    <a:pt x="60744" y="129438"/>
                  </a:lnTo>
                  <a:lnTo>
                    <a:pt x="53822" y="138328"/>
                  </a:lnTo>
                  <a:lnTo>
                    <a:pt x="54635" y="143408"/>
                  </a:lnTo>
                  <a:lnTo>
                    <a:pt x="59601" y="147218"/>
                  </a:lnTo>
                  <a:lnTo>
                    <a:pt x="82232" y="167538"/>
                  </a:lnTo>
                  <a:lnTo>
                    <a:pt x="106210" y="186588"/>
                  </a:lnTo>
                  <a:lnTo>
                    <a:pt x="131330" y="203098"/>
                  </a:lnTo>
                  <a:lnTo>
                    <a:pt x="172593" y="227228"/>
                  </a:lnTo>
                  <a:lnTo>
                    <a:pt x="187147" y="236118"/>
                  </a:lnTo>
                  <a:lnTo>
                    <a:pt x="200914" y="247548"/>
                  </a:lnTo>
                  <a:lnTo>
                    <a:pt x="213690" y="260248"/>
                  </a:lnTo>
                  <a:lnTo>
                    <a:pt x="218490" y="265328"/>
                  </a:lnTo>
                  <a:lnTo>
                    <a:pt x="222758" y="270408"/>
                  </a:lnTo>
                  <a:lnTo>
                    <a:pt x="227266" y="275488"/>
                  </a:lnTo>
                  <a:lnTo>
                    <a:pt x="226250" y="278028"/>
                  </a:lnTo>
                  <a:lnTo>
                    <a:pt x="224028" y="276758"/>
                  </a:lnTo>
                  <a:lnTo>
                    <a:pt x="89890" y="276758"/>
                  </a:lnTo>
                  <a:lnTo>
                    <a:pt x="56857" y="307238"/>
                  </a:lnTo>
                  <a:lnTo>
                    <a:pt x="60655" y="321208"/>
                  </a:lnTo>
                  <a:lnTo>
                    <a:pt x="71107" y="331368"/>
                  </a:lnTo>
                  <a:lnTo>
                    <a:pt x="86766" y="336448"/>
                  </a:lnTo>
                  <a:lnTo>
                    <a:pt x="169824" y="336448"/>
                  </a:lnTo>
                  <a:lnTo>
                    <a:pt x="172935" y="333908"/>
                  </a:lnTo>
                  <a:lnTo>
                    <a:pt x="176187" y="331368"/>
                  </a:lnTo>
                  <a:lnTo>
                    <a:pt x="177342" y="326288"/>
                  </a:lnTo>
                  <a:lnTo>
                    <a:pt x="175933" y="322478"/>
                  </a:lnTo>
                  <a:lnTo>
                    <a:pt x="172085" y="318668"/>
                  </a:lnTo>
                  <a:lnTo>
                    <a:pt x="168338" y="317398"/>
                  </a:lnTo>
                  <a:lnTo>
                    <a:pt x="88417" y="317398"/>
                  </a:lnTo>
                  <a:lnTo>
                    <a:pt x="79933" y="316128"/>
                  </a:lnTo>
                  <a:lnTo>
                    <a:pt x="75450" y="311048"/>
                  </a:lnTo>
                  <a:lnTo>
                    <a:pt x="75488" y="302158"/>
                  </a:lnTo>
                  <a:lnTo>
                    <a:pt x="79641" y="297078"/>
                  </a:lnTo>
                  <a:lnTo>
                    <a:pt x="87718" y="295808"/>
                  </a:lnTo>
                  <a:lnTo>
                    <a:pt x="239674" y="295808"/>
                  </a:lnTo>
                  <a:lnTo>
                    <a:pt x="243535" y="303428"/>
                  </a:lnTo>
                  <a:lnTo>
                    <a:pt x="246075" y="309778"/>
                  </a:lnTo>
                  <a:lnTo>
                    <a:pt x="248843" y="316128"/>
                  </a:lnTo>
                  <a:lnTo>
                    <a:pt x="248005" y="318668"/>
                  </a:lnTo>
                  <a:lnTo>
                    <a:pt x="245783" y="318668"/>
                  </a:lnTo>
                  <a:lnTo>
                    <a:pt x="243547" y="317398"/>
                  </a:lnTo>
                  <a:lnTo>
                    <a:pt x="207060" y="317398"/>
                  </a:lnTo>
                  <a:lnTo>
                    <a:pt x="203911" y="321208"/>
                  </a:lnTo>
                  <a:lnTo>
                    <a:pt x="202755" y="331368"/>
                  </a:lnTo>
                  <a:lnTo>
                    <a:pt x="205981" y="335178"/>
                  </a:lnTo>
                  <a:lnTo>
                    <a:pt x="213614" y="336448"/>
                  </a:lnTo>
                  <a:lnTo>
                    <a:pt x="254088" y="336448"/>
                  </a:lnTo>
                  <a:lnTo>
                    <a:pt x="253733" y="373278"/>
                  </a:lnTo>
                  <a:lnTo>
                    <a:pt x="248462" y="373278"/>
                  </a:lnTo>
                  <a:lnTo>
                    <a:pt x="248462" y="392328"/>
                  </a:lnTo>
                  <a:lnTo>
                    <a:pt x="245364" y="398678"/>
                  </a:lnTo>
                  <a:lnTo>
                    <a:pt x="242849" y="405028"/>
                  </a:lnTo>
                  <a:lnTo>
                    <a:pt x="238950" y="412648"/>
                  </a:lnTo>
                  <a:lnTo>
                    <a:pt x="236270" y="413918"/>
                  </a:lnTo>
                  <a:lnTo>
                    <a:pt x="87045" y="413918"/>
                  </a:lnTo>
                  <a:lnTo>
                    <a:pt x="80010" y="411378"/>
                  </a:lnTo>
                  <a:lnTo>
                    <a:pt x="75857" y="408838"/>
                  </a:lnTo>
                  <a:lnTo>
                    <a:pt x="75920" y="397408"/>
                  </a:lnTo>
                  <a:lnTo>
                    <a:pt x="79908" y="393598"/>
                  </a:lnTo>
                  <a:lnTo>
                    <a:pt x="87566" y="392328"/>
                  </a:lnTo>
                  <a:lnTo>
                    <a:pt x="130721" y="392328"/>
                  </a:lnTo>
                  <a:lnTo>
                    <a:pt x="246049" y="391058"/>
                  </a:lnTo>
                  <a:lnTo>
                    <a:pt x="248462" y="392328"/>
                  </a:lnTo>
                  <a:lnTo>
                    <a:pt x="248462" y="373278"/>
                  </a:lnTo>
                  <a:lnTo>
                    <a:pt x="86423" y="373278"/>
                  </a:lnTo>
                  <a:lnTo>
                    <a:pt x="76669" y="375818"/>
                  </a:lnTo>
                  <a:lnTo>
                    <a:pt x="68275" y="380898"/>
                  </a:lnTo>
                  <a:lnTo>
                    <a:pt x="61861" y="387248"/>
                  </a:lnTo>
                  <a:lnTo>
                    <a:pt x="58013" y="396138"/>
                  </a:lnTo>
                  <a:lnTo>
                    <a:pt x="57213" y="405028"/>
                  </a:lnTo>
                  <a:lnTo>
                    <a:pt x="59270" y="413918"/>
                  </a:lnTo>
                  <a:lnTo>
                    <a:pt x="64071" y="421538"/>
                  </a:lnTo>
                  <a:lnTo>
                    <a:pt x="71539" y="427888"/>
                  </a:lnTo>
                  <a:lnTo>
                    <a:pt x="77978" y="430428"/>
                  </a:lnTo>
                  <a:lnTo>
                    <a:pt x="85966" y="432968"/>
                  </a:lnTo>
                  <a:lnTo>
                    <a:pt x="225933" y="432968"/>
                  </a:lnTo>
                  <a:lnTo>
                    <a:pt x="224015" y="435508"/>
                  </a:lnTo>
                  <a:lnTo>
                    <a:pt x="192836" y="465988"/>
                  </a:lnTo>
                  <a:lnTo>
                    <a:pt x="159080" y="487578"/>
                  </a:lnTo>
                  <a:lnTo>
                    <a:pt x="130263" y="505358"/>
                  </a:lnTo>
                  <a:lnTo>
                    <a:pt x="76593" y="544728"/>
                  </a:lnTo>
                  <a:lnTo>
                    <a:pt x="38938" y="582828"/>
                  </a:lnTo>
                  <a:lnTo>
                    <a:pt x="16992" y="615848"/>
                  </a:lnTo>
                  <a:lnTo>
                    <a:pt x="2095" y="662838"/>
                  </a:lnTo>
                  <a:lnTo>
                    <a:pt x="2336" y="678078"/>
                  </a:lnTo>
                  <a:lnTo>
                    <a:pt x="6870" y="693318"/>
                  </a:lnTo>
                  <a:lnTo>
                    <a:pt x="15633" y="700938"/>
                  </a:lnTo>
                  <a:lnTo>
                    <a:pt x="16941" y="702208"/>
                  </a:lnTo>
                  <a:lnTo>
                    <a:pt x="19545" y="702208"/>
                  </a:lnTo>
                  <a:lnTo>
                    <a:pt x="34010" y="704748"/>
                  </a:lnTo>
                  <a:lnTo>
                    <a:pt x="47078" y="700938"/>
                  </a:lnTo>
                  <a:lnTo>
                    <a:pt x="62382" y="670458"/>
                  </a:lnTo>
                  <a:lnTo>
                    <a:pt x="62852" y="664108"/>
                  </a:lnTo>
                  <a:lnTo>
                    <a:pt x="65430" y="664108"/>
                  </a:lnTo>
                  <a:lnTo>
                    <a:pt x="67665" y="665378"/>
                  </a:lnTo>
                  <a:lnTo>
                    <a:pt x="234124" y="665378"/>
                  </a:lnTo>
                  <a:lnTo>
                    <a:pt x="240919" y="664108"/>
                  </a:lnTo>
                  <a:lnTo>
                    <a:pt x="247535" y="662838"/>
                  </a:lnTo>
                  <a:lnTo>
                    <a:pt x="253911" y="660298"/>
                  </a:lnTo>
                  <a:lnTo>
                    <a:pt x="261747" y="651408"/>
                  </a:lnTo>
                  <a:lnTo>
                    <a:pt x="262013" y="651408"/>
                  </a:lnTo>
                  <a:lnTo>
                    <a:pt x="262166" y="650138"/>
                  </a:lnTo>
                  <a:lnTo>
                    <a:pt x="262572" y="648868"/>
                  </a:lnTo>
                  <a:lnTo>
                    <a:pt x="263118" y="646328"/>
                  </a:lnTo>
                  <a:lnTo>
                    <a:pt x="265849" y="633628"/>
                  </a:lnTo>
                  <a:lnTo>
                    <a:pt x="261467" y="619658"/>
                  </a:lnTo>
                  <a:lnTo>
                    <a:pt x="250761" y="609498"/>
                  </a:lnTo>
                  <a:lnTo>
                    <a:pt x="235077" y="605688"/>
                  </a:lnTo>
                  <a:lnTo>
                    <a:pt x="175539" y="605688"/>
                  </a:lnTo>
                  <a:lnTo>
                    <a:pt x="172161" y="609498"/>
                  </a:lnTo>
                  <a:lnTo>
                    <a:pt x="169849" y="613308"/>
                  </a:lnTo>
                  <a:lnTo>
                    <a:pt x="170319" y="622198"/>
                  </a:lnTo>
                  <a:lnTo>
                    <a:pt x="174650" y="623468"/>
                  </a:lnTo>
                  <a:lnTo>
                    <a:pt x="242341" y="623468"/>
                  </a:lnTo>
                  <a:lnTo>
                    <a:pt x="247459" y="628548"/>
                  </a:lnTo>
                  <a:lnTo>
                    <a:pt x="247281" y="642518"/>
                  </a:lnTo>
                  <a:lnTo>
                    <a:pt x="242455" y="646328"/>
                  </a:lnTo>
                  <a:lnTo>
                    <a:pt x="68668" y="646328"/>
                  </a:lnTo>
                  <a:lnTo>
                    <a:pt x="72669" y="639978"/>
                  </a:lnTo>
                  <a:lnTo>
                    <a:pt x="76238" y="634898"/>
                  </a:lnTo>
                  <a:lnTo>
                    <a:pt x="81724" y="626008"/>
                  </a:lnTo>
                  <a:lnTo>
                    <a:pt x="84251" y="623468"/>
                  </a:lnTo>
                  <a:lnTo>
                    <a:pt x="88315" y="624738"/>
                  </a:lnTo>
                  <a:lnTo>
                    <a:pt x="110223" y="624738"/>
                  </a:lnTo>
                  <a:lnTo>
                    <a:pt x="140614" y="623468"/>
                  </a:lnTo>
                  <a:lnTo>
                    <a:pt x="144640" y="620928"/>
                  </a:lnTo>
                  <a:lnTo>
                    <a:pt x="144564" y="609498"/>
                  </a:lnTo>
                  <a:lnTo>
                    <a:pt x="140169" y="605688"/>
                  </a:lnTo>
                  <a:lnTo>
                    <a:pt x="101384" y="605688"/>
                  </a:lnTo>
                  <a:lnTo>
                    <a:pt x="100850" y="604418"/>
                  </a:lnTo>
                  <a:lnTo>
                    <a:pt x="113614" y="592988"/>
                  </a:lnTo>
                  <a:lnTo>
                    <a:pt x="126530" y="582828"/>
                  </a:lnTo>
                  <a:lnTo>
                    <a:pt x="128358" y="580288"/>
                  </a:lnTo>
                  <a:lnTo>
                    <a:pt x="219583" y="580288"/>
                  </a:lnTo>
                  <a:lnTo>
                    <a:pt x="226491" y="579018"/>
                  </a:lnTo>
                  <a:lnTo>
                    <a:pt x="235051" y="577748"/>
                  </a:lnTo>
                  <a:lnTo>
                    <a:pt x="253136" y="551078"/>
                  </a:lnTo>
                  <a:lnTo>
                    <a:pt x="252425" y="542188"/>
                  </a:lnTo>
                  <a:lnTo>
                    <a:pt x="250799" y="538378"/>
                  </a:lnTo>
                  <a:lnTo>
                    <a:pt x="249174" y="534568"/>
                  </a:lnTo>
                  <a:lnTo>
                    <a:pt x="243281" y="528218"/>
                  </a:lnTo>
                  <a:lnTo>
                    <a:pt x="237693" y="524408"/>
                  </a:lnTo>
                  <a:lnTo>
                    <a:pt x="234645" y="523367"/>
                  </a:lnTo>
                  <a:lnTo>
                    <a:pt x="234645" y="544728"/>
                  </a:lnTo>
                  <a:lnTo>
                    <a:pt x="234086" y="556158"/>
                  </a:lnTo>
                  <a:lnTo>
                    <a:pt x="231025" y="559968"/>
                  </a:lnTo>
                  <a:lnTo>
                    <a:pt x="223494" y="561238"/>
                  </a:lnTo>
                  <a:lnTo>
                    <a:pt x="159981" y="561238"/>
                  </a:lnTo>
                  <a:lnTo>
                    <a:pt x="158623" y="562508"/>
                  </a:lnTo>
                  <a:lnTo>
                    <a:pt x="157264" y="562508"/>
                  </a:lnTo>
                  <a:lnTo>
                    <a:pt x="156629" y="559968"/>
                  </a:lnTo>
                  <a:lnTo>
                    <a:pt x="165354" y="554888"/>
                  </a:lnTo>
                  <a:lnTo>
                    <a:pt x="174028" y="548538"/>
                  </a:lnTo>
                  <a:lnTo>
                    <a:pt x="182880" y="543458"/>
                  </a:lnTo>
                  <a:lnTo>
                    <a:pt x="192112" y="539648"/>
                  </a:lnTo>
                  <a:lnTo>
                    <a:pt x="200266" y="538378"/>
                  </a:lnTo>
                  <a:lnTo>
                    <a:pt x="217652" y="538378"/>
                  </a:lnTo>
                  <a:lnTo>
                    <a:pt x="226352" y="539648"/>
                  </a:lnTo>
                  <a:lnTo>
                    <a:pt x="231584" y="539648"/>
                  </a:lnTo>
                  <a:lnTo>
                    <a:pt x="234645" y="544728"/>
                  </a:lnTo>
                  <a:lnTo>
                    <a:pt x="234645" y="523367"/>
                  </a:lnTo>
                  <a:lnTo>
                    <a:pt x="230263" y="521868"/>
                  </a:lnTo>
                  <a:lnTo>
                    <a:pt x="224320" y="518058"/>
                  </a:lnTo>
                  <a:lnTo>
                    <a:pt x="247624" y="499008"/>
                  </a:lnTo>
                  <a:lnTo>
                    <a:pt x="248450" y="497738"/>
                  </a:lnTo>
                  <a:lnTo>
                    <a:pt x="253860" y="492658"/>
                  </a:lnTo>
                  <a:lnTo>
                    <a:pt x="254279" y="487578"/>
                  </a:lnTo>
                  <a:lnTo>
                    <a:pt x="246570" y="478688"/>
                  </a:lnTo>
                  <a:lnTo>
                    <a:pt x="241236" y="478688"/>
                  </a:lnTo>
                  <a:lnTo>
                    <a:pt x="236601" y="483768"/>
                  </a:lnTo>
                  <a:lnTo>
                    <a:pt x="222199" y="496468"/>
                  </a:lnTo>
                  <a:lnTo>
                    <a:pt x="206908" y="507898"/>
                  </a:lnTo>
                  <a:lnTo>
                    <a:pt x="190931" y="518058"/>
                  </a:lnTo>
                  <a:lnTo>
                    <a:pt x="174421" y="528218"/>
                  </a:lnTo>
                  <a:lnTo>
                    <a:pt x="149072" y="543458"/>
                  </a:lnTo>
                  <a:lnTo>
                    <a:pt x="124841" y="559968"/>
                  </a:lnTo>
                  <a:lnTo>
                    <a:pt x="80441" y="599338"/>
                  </a:lnTo>
                  <a:lnTo>
                    <a:pt x="54673" y="633628"/>
                  </a:lnTo>
                  <a:lnTo>
                    <a:pt x="43243" y="675538"/>
                  </a:lnTo>
                  <a:lnTo>
                    <a:pt x="42862" y="683158"/>
                  </a:lnTo>
                  <a:lnTo>
                    <a:pt x="37934" y="686968"/>
                  </a:lnTo>
                  <a:lnTo>
                    <a:pt x="24739" y="686968"/>
                  </a:lnTo>
                  <a:lnTo>
                    <a:pt x="20129" y="681888"/>
                  </a:lnTo>
                  <a:lnTo>
                    <a:pt x="30467" y="631088"/>
                  </a:lnTo>
                  <a:lnTo>
                    <a:pt x="53492" y="594258"/>
                  </a:lnTo>
                  <a:lnTo>
                    <a:pt x="91401" y="556158"/>
                  </a:lnTo>
                  <a:lnTo>
                    <a:pt x="142494" y="519328"/>
                  </a:lnTo>
                  <a:lnTo>
                    <a:pt x="191897" y="490118"/>
                  </a:lnTo>
                  <a:lnTo>
                    <a:pt x="212255" y="473608"/>
                  </a:lnTo>
                  <a:lnTo>
                    <a:pt x="230530" y="455828"/>
                  </a:lnTo>
                  <a:lnTo>
                    <a:pt x="246405" y="435508"/>
                  </a:lnTo>
                  <a:lnTo>
                    <a:pt x="257848" y="413918"/>
                  </a:lnTo>
                  <a:lnTo>
                    <a:pt x="263906" y="402488"/>
                  </a:lnTo>
                  <a:lnTo>
                    <a:pt x="266738" y="391058"/>
                  </a:lnTo>
                  <a:lnTo>
                    <a:pt x="272389" y="368198"/>
                  </a:lnTo>
                  <a:close/>
                </a:path>
                <a:path w="314325" h="704850">
                  <a:moveTo>
                    <a:pt x="313855" y="365950"/>
                  </a:moveTo>
                  <a:lnTo>
                    <a:pt x="311619" y="320370"/>
                  </a:lnTo>
                  <a:lnTo>
                    <a:pt x="298272" y="277622"/>
                  </a:lnTo>
                  <a:lnTo>
                    <a:pt x="275234" y="238620"/>
                  </a:lnTo>
                  <a:lnTo>
                    <a:pt x="244005" y="204292"/>
                  </a:lnTo>
                  <a:lnTo>
                    <a:pt x="223545" y="187058"/>
                  </a:lnTo>
                  <a:lnTo>
                    <a:pt x="225158" y="186766"/>
                  </a:lnTo>
                  <a:lnTo>
                    <a:pt x="225729" y="186601"/>
                  </a:lnTo>
                  <a:lnTo>
                    <a:pt x="226301" y="186550"/>
                  </a:lnTo>
                  <a:lnTo>
                    <a:pt x="238772" y="183299"/>
                  </a:lnTo>
                  <a:lnTo>
                    <a:pt x="248361" y="176669"/>
                  </a:lnTo>
                  <a:lnTo>
                    <a:pt x="253911" y="168071"/>
                  </a:lnTo>
                  <a:lnTo>
                    <a:pt x="254381" y="167347"/>
                  </a:lnTo>
                  <a:lnTo>
                    <a:pt x="256133" y="156032"/>
                  </a:lnTo>
                  <a:lnTo>
                    <a:pt x="253669" y="145542"/>
                  </a:lnTo>
                  <a:lnTo>
                    <a:pt x="253339" y="144106"/>
                  </a:lnTo>
                  <a:lnTo>
                    <a:pt x="246646" y="135026"/>
                  </a:lnTo>
                  <a:lnTo>
                    <a:pt x="237591" y="129832"/>
                  </a:lnTo>
                  <a:lnTo>
                    <a:pt x="237591" y="163499"/>
                  </a:lnTo>
                  <a:lnTo>
                    <a:pt x="232727" y="167957"/>
                  </a:lnTo>
                  <a:lnTo>
                    <a:pt x="217525" y="168071"/>
                  </a:lnTo>
                  <a:lnTo>
                    <a:pt x="193243" y="167982"/>
                  </a:lnTo>
                  <a:lnTo>
                    <a:pt x="156845" y="146951"/>
                  </a:lnTo>
                  <a:lnTo>
                    <a:pt x="157226" y="145859"/>
                  </a:lnTo>
                  <a:lnTo>
                    <a:pt x="158788" y="145757"/>
                  </a:lnTo>
                  <a:lnTo>
                    <a:pt x="160350" y="145542"/>
                  </a:lnTo>
                  <a:lnTo>
                    <a:pt x="208635" y="145757"/>
                  </a:lnTo>
                  <a:lnTo>
                    <a:pt x="232600" y="145923"/>
                  </a:lnTo>
                  <a:lnTo>
                    <a:pt x="237236" y="149707"/>
                  </a:lnTo>
                  <a:lnTo>
                    <a:pt x="237591" y="163499"/>
                  </a:lnTo>
                  <a:lnTo>
                    <a:pt x="237591" y="129832"/>
                  </a:lnTo>
                  <a:lnTo>
                    <a:pt x="236550" y="129222"/>
                  </a:lnTo>
                  <a:lnTo>
                    <a:pt x="223558" y="127165"/>
                  </a:lnTo>
                  <a:lnTo>
                    <a:pt x="129628" y="127076"/>
                  </a:lnTo>
                  <a:lnTo>
                    <a:pt x="119913" y="118999"/>
                  </a:lnTo>
                  <a:lnTo>
                    <a:pt x="95491" y="98094"/>
                  </a:lnTo>
                  <a:lnTo>
                    <a:pt x="96202" y="94907"/>
                  </a:lnTo>
                  <a:lnTo>
                    <a:pt x="98361" y="95377"/>
                  </a:lnTo>
                  <a:lnTo>
                    <a:pt x="100507" y="96266"/>
                  </a:lnTo>
                  <a:lnTo>
                    <a:pt x="166560" y="96329"/>
                  </a:lnTo>
                  <a:lnTo>
                    <a:pt x="230530" y="96266"/>
                  </a:lnTo>
                  <a:lnTo>
                    <a:pt x="238112" y="94907"/>
                  </a:lnTo>
                  <a:lnTo>
                    <a:pt x="243078" y="94018"/>
                  </a:lnTo>
                  <a:lnTo>
                    <a:pt x="253161" y="87845"/>
                  </a:lnTo>
                  <a:lnTo>
                    <a:pt x="259816" y="78587"/>
                  </a:lnTo>
                  <a:lnTo>
                    <a:pt x="259930" y="78016"/>
                  </a:lnTo>
                  <a:lnTo>
                    <a:pt x="262089" y="67487"/>
                  </a:lnTo>
                  <a:lnTo>
                    <a:pt x="262115" y="66814"/>
                  </a:lnTo>
                  <a:lnTo>
                    <a:pt x="259842" y="55410"/>
                  </a:lnTo>
                  <a:lnTo>
                    <a:pt x="259740" y="54876"/>
                  </a:lnTo>
                  <a:lnTo>
                    <a:pt x="253136" y="45351"/>
                  </a:lnTo>
                  <a:lnTo>
                    <a:pt x="243636" y="39547"/>
                  </a:lnTo>
                  <a:lnTo>
                    <a:pt x="243636" y="61912"/>
                  </a:lnTo>
                  <a:lnTo>
                    <a:pt x="243078" y="72758"/>
                  </a:lnTo>
                  <a:lnTo>
                    <a:pt x="239915" y="76314"/>
                  </a:lnTo>
                  <a:lnTo>
                    <a:pt x="232486" y="77978"/>
                  </a:lnTo>
                  <a:lnTo>
                    <a:pt x="230378" y="77927"/>
                  </a:lnTo>
                  <a:lnTo>
                    <a:pt x="79857" y="78016"/>
                  </a:lnTo>
                  <a:lnTo>
                    <a:pt x="77584" y="76796"/>
                  </a:lnTo>
                  <a:lnTo>
                    <a:pt x="72682" y="67487"/>
                  </a:lnTo>
                  <a:lnTo>
                    <a:pt x="69024" y="61912"/>
                  </a:lnTo>
                  <a:lnTo>
                    <a:pt x="65303" y="55740"/>
                  </a:lnTo>
                  <a:lnTo>
                    <a:pt x="68402" y="55613"/>
                  </a:lnTo>
                  <a:lnTo>
                    <a:pt x="70218" y="55473"/>
                  </a:lnTo>
                  <a:lnTo>
                    <a:pt x="230911" y="55422"/>
                  </a:lnTo>
                  <a:lnTo>
                    <a:pt x="233578" y="55613"/>
                  </a:lnTo>
                  <a:lnTo>
                    <a:pt x="241185" y="57962"/>
                  </a:lnTo>
                  <a:lnTo>
                    <a:pt x="243636" y="61912"/>
                  </a:lnTo>
                  <a:lnTo>
                    <a:pt x="243636" y="39547"/>
                  </a:lnTo>
                  <a:lnTo>
                    <a:pt x="243052" y="39179"/>
                  </a:lnTo>
                  <a:lnTo>
                    <a:pt x="235610" y="37909"/>
                  </a:lnTo>
                  <a:lnTo>
                    <a:pt x="230162" y="36982"/>
                  </a:lnTo>
                  <a:lnTo>
                    <a:pt x="77317" y="37122"/>
                  </a:lnTo>
                  <a:lnTo>
                    <a:pt x="68922" y="37630"/>
                  </a:lnTo>
                  <a:lnTo>
                    <a:pt x="60655" y="37909"/>
                  </a:lnTo>
                  <a:lnTo>
                    <a:pt x="60172" y="32943"/>
                  </a:lnTo>
                  <a:lnTo>
                    <a:pt x="59956" y="29451"/>
                  </a:lnTo>
                  <a:lnTo>
                    <a:pt x="59474" y="25996"/>
                  </a:lnTo>
                  <a:lnTo>
                    <a:pt x="56959" y="18491"/>
                  </a:lnTo>
                  <a:lnTo>
                    <a:pt x="55765" y="14922"/>
                  </a:lnTo>
                  <a:lnTo>
                    <a:pt x="48641" y="6451"/>
                  </a:lnTo>
                  <a:lnTo>
                    <a:pt x="38912" y="1257"/>
                  </a:lnTo>
                  <a:lnTo>
                    <a:pt x="27432" y="0"/>
                  </a:lnTo>
                  <a:lnTo>
                    <a:pt x="16510" y="3086"/>
                  </a:lnTo>
                  <a:lnTo>
                    <a:pt x="7696" y="9918"/>
                  </a:lnTo>
                  <a:lnTo>
                    <a:pt x="1892" y="19532"/>
                  </a:lnTo>
                  <a:lnTo>
                    <a:pt x="0" y="30975"/>
                  </a:lnTo>
                  <a:lnTo>
                    <a:pt x="215" y="37630"/>
                  </a:lnTo>
                  <a:lnTo>
                    <a:pt x="11353" y="81470"/>
                  </a:lnTo>
                  <a:lnTo>
                    <a:pt x="31978" y="116344"/>
                  </a:lnTo>
                  <a:lnTo>
                    <a:pt x="39916" y="116344"/>
                  </a:lnTo>
                  <a:lnTo>
                    <a:pt x="46037" y="106070"/>
                  </a:lnTo>
                  <a:lnTo>
                    <a:pt x="44716" y="102235"/>
                  </a:lnTo>
                  <a:lnTo>
                    <a:pt x="41935" y="98094"/>
                  </a:lnTo>
                  <a:lnTo>
                    <a:pt x="32778" y="82931"/>
                  </a:lnTo>
                  <a:lnTo>
                    <a:pt x="25476" y="66814"/>
                  </a:lnTo>
                  <a:lnTo>
                    <a:pt x="20599" y="49834"/>
                  </a:lnTo>
                  <a:lnTo>
                    <a:pt x="18580" y="31838"/>
                  </a:lnTo>
                  <a:lnTo>
                    <a:pt x="18389" y="23990"/>
                  </a:lnTo>
                  <a:lnTo>
                    <a:pt x="22923" y="18681"/>
                  </a:lnTo>
                  <a:lnTo>
                    <a:pt x="36576" y="18491"/>
                  </a:lnTo>
                  <a:lnTo>
                    <a:pt x="40297" y="23431"/>
                  </a:lnTo>
                  <a:lnTo>
                    <a:pt x="41617" y="31838"/>
                  </a:lnTo>
                  <a:lnTo>
                    <a:pt x="42811" y="39179"/>
                  </a:lnTo>
                  <a:lnTo>
                    <a:pt x="61785" y="86855"/>
                  </a:lnTo>
                  <a:lnTo>
                    <a:pt x="103263" y="129921"/>
                  </a:lnTo>
                  <a:lnTo>
                    <a:pt x="153492" y="166408"/>
                  </a:lnTo>
                  <a:lnTo>
                    <a:pt x="180378" y="182219"/>
                  </a:lnTo>
                  <a:lnTo>
                    <a:pt x="204177" y="196773"/>
                  </a:lnTo>
                  <a:lnTo>
                    <a:pt x="246075" y="232422"/>
                  </a:lnTo>
                  <a:lnTo>
                    <a:pt x="282346" y="287731"/>
                  </a:lnTo>
                  <a:lnTo>
                    <a:pt x="295732" y="359156"/>
                  </a:lnTo>
                  <a:lnTo>
                    <a:pt x="289509" y="397217"/>
                  </a:lnTo>
                  <a:lnTo>
                    <a:pt x="272110" y="437857"/>
                  </a:lnTo>
                  <a:lnTo>
                    <a:pt x="260985" y="455701"/>
                  </a:lnTo>
                  <a:lnTo>
                    <a:pt x="262128" y="460362"/>
                  </a:lnTo>
                  <a:lnTo>
                    <a:pt x="271322" y="466356"/>
                  </a:lnTo>
                  <a:lnTo>
                    <a:pt x="277126" y="465328"/>
                  </a:lnTo>
                  <a:lnTo>
                    <a:pt x="279958" y="460032"/>
                  </a:lnTo>
                  <a:lnTo>
                    <a:pt x="292633" y="437083"/>
                  </a:lnTo>
                  <a:lnTo>
                    <a:pt x="298538" y="425424"/>
                  </a:lnTo>
                  <a:lnTo>
                    <a:pt x="303504" y="413435"/>
                  </a:lnTo>
                  <a:lnTo>
                    <a:pt x="313855" y="365950"/>
                  </a:lnTo>
                  <a:close/>
                </a:path>
              </a:pathLst>
            </a:custGeom>
            <a:solidFill>
              <a:srgbClr val="3A8DDE"/>
            </a:solidFill>
          </p:spPr>
          <p:txBody>
            <a:bodyPr wrap="square" lIns="0" tIns="0" rIns="0" bIns="0" rtlCol="0"/>
            <a:lstStyle/>
            <a:p>
              <a:endParaRPr sz="1350" dirty="0"/>
            </a:p>
          </p:txBody>
        </p:sp>
        <p:sp>
          <p:nvSpPr>
            <p:cNvPr id="12" name="object 25"/>
            <p:cNvSpPr/>
            <p:nvPr/>
          </p:nvSpPr>
          <p:spPr>
            <a:xfrm>
              <a:off x="627060" y="3326393"/>
              <a:ext cx="235744" cy="528638"/>
            </a:xfrm>
            <a:custGeom>
              <a:avLst/>
              <a:gdLst/>
              <a:ahLst/>
              <a:cxnLst/>
              <a:rect l="l" t="t" r="r" b="b"/>
              <a:pathLst>
                <a:path w="314325" h="704850">
                  <a:moveTo>
                    <a:pt x="190360" y="127076"/>
                  </a:moveTo>
                  <a:lnTo>
                    <a:pt x="132448" y="126885"/>
                  </a:lnTo>
                  <a:lnTo>
                    <a:pt x="129628" y="127076"/>
                  </a:lnTo>
                  <a:lnTo>
                    <a:pt x="190360" y="127076"/>
                  </a:lnTo>
                  <a:close/>
                </a:path>
                <a:path w="314325" h="704850">
                  <a:moveTo>
                    <a:pt x="272389" y="368198"/>
                  </a:moveTo>
                  <a:lnTo>
                    <a:pt x="267271" y="318668"/>
                  </a:lnTo>
                  <a:lnTo>
                    <a:pt x="250469" y="278028"/>
                  </a:lnTo>
                  <a:lnTo>
                    <a:pt x="209334" y="229768"/>
                  </a:lnTo>
                  <a:lnTo>
                    <a:pt x="155092" y="195478"/>
                  </a:lnTo>
                  <a:lnTo>
                    <a:pt x="139547" y="185318"/>
                  </a:lnTo>
                  <a:lnTo>
                    <a:pt x="110985" y="166268"/>
                  </a:lnTo>
                  <a:lnTo>
                    <a:pt x="97967" y="154838"/>
                  </a:lnTo>
                  <a:lnTo>
                    <a:pt x="72326" y="134518"/>
                  </a:lnTo>
                  <a:lnTo>
                    <a:pt x="66332" y="129438"/>
                  </a:lnTo>
                  <a:lnTo>
                    <a:pt x="60731" y="129438"/>
                  </a:lnTo>
                  <a:lnTo>
                    <a:pt x="53809" y="138328"/>
                  </a:lnTo>
                  <a:lnTo>
                    <a:pt x="54622" y="143408"/>
                  </a:lnTo>
                  <a:lnTo>
                    <a:pt x="59588" y="147218"/>
                  </a:lnTo>
                  <a:lnTo>
                    <a:pt x="82232" y="167538"/>
                  </a:lnTo>
                  <a:lnTo>
                    <a:pt x="106210" y="186588"/>
                  </a:lnTo>
                  <a:lnTo>
                    <a:pt x="131318" y="203098"/>
                  </a:lnTo>
                  <a:lnTo>
                    <a:pt x="172593" y="227228"/>
                  </a:lnTo>
                  <a:lnTo>
                    <a:pt x="187159" y="236118"/>
                  </a:lnTo>
                  <a:lnTo>
                    <a:pt x="200914" y="247548"/>
                  </a:lnTo>
                  <a:lnTo>
                    <a:pt x="213690" y="260248"/>
                  </a:lnTo>
                  <a:lnTo>
                    <a:pt x="218490" y="265328"/>
                  </a:lnTo>
                  <a:lnTo>
                    <a:pt x="222758" y="270408"/>
                  </a:lnTo>
                  <a:lnTo>
                    <a:pt x="227266" y="275488"/>
                  </a:lnTo>
                  <a:lnTo>
                    <a:pt x="226250" y="278028"/>
                  </a:lnTo>
                  <a:lnTo>
                    <a:pt x="224015" y="276758"/>
                  </a:lnTo>
                  <a:lnTo>
                    <a:pt x="89890" y="276758"/>
                  </a:lnTo>
                  <a:lnTo>
                    <a:pt x="56857" y="307238"/>
                  </a:lnTo>
                  <a:lnTo>
                    <a:pt x="60642" y="321208"/>
                  </a:lnTo>
                  <a:lnTo>
                    <a:pt x="71094" y="331368"/>
                  </a:lnTo>
                  <a:lnTo>
                    <a:pt x="86766" y="336448"/>
                  </a:lnTo>
                  <a:lnTo>
                    <a:pt x="169824" y="336448"/>
                  </a:lnTo>
                  <a:lnTo>
                    <a:pt x="172935" y="333908"/>
                  </a:lnTo>
                  <a:lnTo>
                    <a:pt x="176174" y="331368"/>
                  </a:lnTo>
                  <a:lnTo>
                    <a:pt x="177330" y="326288"/>
                  </a:lnTo>
                  <a:lnTo>
                    <a:pt x="175920" y="322478"/>
                  </a:lnTo>
                  <a:lnTo>
                    <a:pt x="172085" y="318668"/>
                  </a:lnTo>
                  <a:lnTo>
                    <a:pt x="168325" y="317398"/>
                  </a:lnTo>
                  <a:lnTo>
                    <a:pt x="88404" y="317398"/>
                  </a:lnTo>
                  <a:lnTo>
                    <a:pt x="79921" y="316128"/>
                  </a:lnTo>
                  <a:lnTo>
                    <a:pt x="75438" y="311048"/>
                  </a:lnTo>
                  <a:lnTo>
                    <a:pt x="75488" y="302158"/>
                  </a:lnTo>
                  <a:lnTo>
                    <a:pt x="79641" y="297078"/>
                  </a:lnTo>
                  <a:lnTo>
                    <a:pt x="85725" y="295808"/>
                  </a:lnTo>
                  <a:lnTo>
                    <a:pt x="239674" y="295808"/>
                  </a:lnTo>
                  <a:lnTo>
                    <a:pt x="243522" y="303428"/>
                  </a:lnTo>
                  <a:lnTo>
                    <a:pt x="246062" y="309778"/>
                  </a:lnTo>
                  <a:lnTo>
                    <a:pt x="248843" y="316128"/>
                  </a:lnTo>
                  <a:lnTo>
                    <a:pt x="248005" y="318668"/>
                  </a:lnTo>
                  <a:lnTo>
                    <a:pt x="245770" y="318668"/>
                  </a:lnTo>
                  <a:lnTo>
                    <a:pt x="243547" y="317398"/>
                  </a:lnTo>
                  <a:lnTo>
                    <a:pt x="207048" y="317398"/>
                  </a:lnTo>
                  <a:lnTo>
                    <a:pt x="203911" y="321208"/>
                  </a:lnTo>
                  <a:lnTo>
                    <a:pt x="202742" y="331368"/>
                  </a:lnTo>
                  <a:lnTo>
                    <a:pt x="205968" y="335178"/>
                  </a:lnTo>
                  <a:lnTo>
                    <a:pt x="213614" y="336448"/>
                  </a:lnTo>
                  <a:lnTo>
                    <a:pt x="254076" y="336448"/>
                  </a:lnTo>
                  <a:lnTo>
                    <a:pt x="253733" y="373278"/>
                  </a:lnTo>
                  <a:lnTo>
                    <a:pt x="248450" y="373278"/>
                  </a:lnTo>
                  <a:lnTo>
                    <a:pt x="248450" y="392328"/>
                  </a:lnTo>
                  <a:lnTo>
                    <a:pt x="245364" y="398678"/>
                  </a:lnTo>
                  <a:lnTo>
                    <a:pt x="242836" y="405028"/>
                  </a:lnTo>
                  <a:lnTo>
                    <a:pt x="238937" y="412648"/>
                  </a:lnTo>
                  <a:lnTo>
                    <a:pt x="236270" y="413918"/>
                  </a:lnTo>
                  <a:lnTo>
                    <a:pt x="87033" y="413918"/>
                  </a:lnTo>
                  <a:lnTo>
                    <a:pt x="79997" y="411378"/>
                  </a:lnTo>
                  <a:lnTo>
                    <a:pt x="75857" y="408838"/>
                  </a:lnTo>
                  <a:lnTo>
                    <a:pt x="75907" y="397408"/>
                  </a:lnTo>
                  <a:lnTo>
                    <a:pt x="79908" y="393598"/>
                  </a:lnTo>
                  <a:lnTo>
                    <a:pt x="87553" y="392328"/>
                  </a:lnTo>
                  <a:lnTo>
                    <a:pt x="130721" y="392328"/>
                  </a:lnTo>
                  <a:lnTo>
                    <a:pt x="246049" y="391058"/>
                  </a:lnTo>
                  <a:lnTo>
                    <a:pt x="248450" y="392328"/>
                  </a:lnTo>
                  <a:lnTo>
                    <a:pt x="248450" y="373278"/>
                  </a:lnTo>
                  <a:lnTo>
                    <a:pt x="86423" y="373278"/>
                  </a:lnTo>
                  <a:lnTo>
                    <a:pt x="76669" y="375818"/>
                  </a:lnTo>
                  <a:lnTo>
                    <a:pt x="68275" y="380898"/>
                  </a:lnTo>
                  <a:lnTo>
                    <a:pt x="61861" y="387248"/>
                  </a:lnTo>
                  <a:lnTo>
                    <a:pt x="58000" y="396138"/>
                  </a:lnTo>
                  <a:lnTo>
                    <a:pt x="57213" y="405028"/>
                  </a:lnTo>
                  <a:lnTo>
                    <a:pt x="59258" y="413918"/>
                  </a:lnTo>
                  <a:lnTo>
                    <a:pt x="64071" y="421538"/>
                  </a:lnTo>
                  <a:lnTo>
                    <a:pt x="71539" y="427888"/>
                  </a:lnTo>
                  <a:lnTo>
                    <a:pt x="77965" y="430428"/>
                  </a:lnTo>
                  <a:lnTo>
                    <a:pt x="85966" y="432968"/>
                  </a:lnTo>
                  <a:lnTo>
                    <a:pt x="225933" y="432968"/>
                  </a:lnTo>
                  <a:lnTo>
                    <a:pt x="224002" y="435508"/>
                  </a:lnTo>
                  <a:lnTo>
                    <a:pt x="192824" y="465988"/>
                  </a:lnTo>
                  <a:lnTo>
                    <a:pt x="159067" y="487578"/>
                  </a:lnTo>
                  <a:lnTo>
                    <a:pt x="130263" y="505358"/>
                  </a:lnTo>
                  <a:lnTo>
                    <a:pt x="76606" y="544728"/>
                  </a:lnTo>
                  <a:lnTo>
                    <a:pt x="38938" y="582828"/>
                  </a:lnTo>
                  <a:lnTo>
                    <a:pt x="16979" y="615848"/>
                  </a:lnTo>
                  <a:lnTo>
                    <a:pt x="2095" y="662838"/>
                  </a:lnTo>
                  <a:lnTo>
                    <a:pt x="2324" y="678078"/>
                  </a:lnTo>
                  <a:lnTo>
                    <a:pt x="6870" y="693318"/>
                  </a:lnTo>
                  <a:lnTo>
                    <a:pt x="15633" y="700938"/>
                  </a:lnTo>
                  <a:lnTo>
                    <a:pt x="16929" y="702208"/>
                  </a:lnTo>
                  <a:lnTo>
                    <a:pt x="19532" y="702208"/>
                  </a:lnTo>
                  <a:lnTo>
                    <a:pt x="34010" y="704748"/>
                  </a:lnTo>
                  <a:lnTo>
                    <a:pt x="47078" y="700938"/>
                  </a:lnTo>
                  <a:lnTo>
                    <a:pt x="56934" y="692048"/>
                  </a:lnTo>
                  <a:lnTo>
                    <a:pt x="58674" y="686968"/>
                  </a:lnTo>
                  <a:lnTo>
                    <a:pt x="61722" y="678078"/>
                  </a:lnTo>
                  <a:lnTo>
                    <a:pt x="62153" y="674268"/>
                  </a:lnTo>
                  <a:lnTo>
                    <a:pt x="62382" y="670458"/>
                  </a:lnTo>
                  <a:lnTo>
                    <a:pt x="62852" y="664108"/>
                  </a:lnTo>
                  <a:lnTo>
                    <a:pt x="65430" y="664108"/>
                  </a:lnTo>
                  <a:lnTo>
                    <a:pt x="67665" y="665378"/>
                  </a:lnTo>
                  <a:lnTo>
                    <a:pt x="234111" y="665378"/>
                  </a:lnTo>
                  <a:lnTo>
                    <a:pt x="240919" y="664108"/>
                  </a:lnTo>
                  <a:lnTo>
                    <a:pt x="247535" y="662838"/>
                  </a:lnTo>
                  <a:lnTo>
                    <a:pt x="253911" y="660298"/>
                  </a:lnTo>
                  <a:lnTo>
                    <a:pt x="261747" y="651408"/>
                  </a:lnTo>
                  <a:lnTo>
                    <a:pt x="262013" y="651408"/>
                  </a:lnTo>
                  <a:lnTo>
                    <a:pt x="262166" y="650138"/>
                  </a:lnTo>
                  <a:lnTo>
                    <a:pt x="262572" y="648868"/>
                  </a:lnTo>
                  <a:lnTo>
                    <a:pt x="263118" y="646328"/>
                  </a:lnTo>
                  <a:lnTo>
                    <a:pt x="265849" y="633628"/>
                  </a:lnTo>
                  <a:lnTo>
                    <a:pt x="261467" y="619658"/>
                  </a:lnTo>
                  <a:lnTo>
                    <a:pt x="250748" y="609498"/>
                  </a:lnTo>
                  <a:lnTo>
                    <a:pt x="235064" y="605688"/>
                  </a:lnTo>
                  <a:lnTo>
                    <a:pt x="175539" y="605688"/>
                  </a:lnTo>
                  <a:lnTo>
                    <a:pt x="172148" y="609498"/>
                  </a:lnTo>
                  <a:lnTo>
                    <a:pt x="169849" y="613308"/>
                  </a:lnTo>
                  <a:lnTo>
                    <a:pt x="170307" y="622198"/>
                  </a:lnTo>
                  <a:lnTo>
                    <a:pt x="174650" y="623468"/>
                  </a:lnTo>
                  <a:lnTo>
                    <a:pt x="242341" y="623468"/>
                  </a:lnTo>
                  <a:lnTo>
                    <a:pt x="247446" y="628548"/>
                  </a:lnTo>
                  <a:lnTo>
                    <a:pt x="247269" y="642518"/>
                  </a:lnTo>
                  <a:lnTo>
                    <a:pt x="242455" y="646328"/>
                  </a:lnTo>
                  <a:lnTo>
                    <a:pt x="68656" y="646328"/>
                  </a:lnTo>
                  <a:lnTo>
                    <a:pt x="72669" y="639978"/>
                  </a:lnTo>
                  <a:lnTo>
                    <a:pt x="76225" y="634898"/>
                  </a:lnTo>
                  <a:lnTo>
                    <a:pt x="81711" y="626008"/>
                  </a:lnTo>
                  <a:lnTo>
                    <a:pt x="84251" y="623468"/>
                  </a:lnTo>
                  <a:lnTo>
                    <a:pt x="88303" y="624738"/>
                  </a:lnTo>
                  <a:lnTo>
                    <a:pt x="110223" y="624738"/>
                  </a:lnTo>
                  <a:lnTo>
                    <a:pt x="140614" y="623468"/>
                  </a:lnTo>
                  <a:lnTo>
                    <a:pt x="144640" y="620928"/>
                  </a:lnTo>
                  <a:lnTo>
                    <a:pt x="144564" y="609498"/>
                  </a:lnTo>
                  <a:lnTo>
                    <a:pt x="140169" y="605688"/>
                  </a:lnTo>
                  <a:lnTo>
                    <a:pt x="101371" y="605688"/>
                  </a:lnTo>
                  <a:lnTo>
                    <a:pt x="100850" y="604418"/>
                  </a:lnTo>
                  <a:lnTo>
                    <a:pt x="113601" y="592988"/>
                  </a:lnTo>
                  <a:lnTo>
                    <a:pt x="120027" y="587908"/>
                  </a:lnTo>
                  <a:lnTo>
                    <a:pt x="126517" y="582828"/>
                  </a:lnTo>
                  <a:lnTo>
                    <a:pt x="128346" y="580288"/>
                  </a:lnTo>
                  <a:lnTo>
                    <a:pt x="219570" y="580288"/>
                  </a:lnTo>
                  <a:lnTo>
                    <a:pt x="226479" y="579018"/>
                  </a:lnTo>
                  <a:lnTo>
                    <a:pt x="235051" y="577748"/>
                  </a:lnTo>
                  <a:lnTo>
                    <a:pt x="253149" y="551078"/>
                  </a:lnTo>
                  <a:lnTo>
                    <a:pt x="252437" y="542188"/>
                  </a:lnTo>
                  <a:lnTo>
                    <a:pt x="250799" y="538378"/>
                  </a:lnTo>
                  <a:lnTo>
                    <a:pt x="249174" y="534568"/>
                  </a:lnTo>
                  <a:lnTo>
                    <a:pt x="243268" y="528218"/>
                  </a:lnTo>
                  <a:lnTo>
                    <a:pt x="237693" y="524408"/>
                  </a:lnTo>
                  <a:lnTo>
                    <a:pt x="234632" y="523367"/>
                  </a:lnTo>
                  <a:lnTo>
                    <a:pt x="234632" y="544728"/>
                  </a:lnTo>
                  <a:lnTo>
                    <a:pt x="234073" y="556158"/>
                  </a:lnTo>
                  <a:lnTo>
                    <a:pt x="231025" y="559968"/>
                  </a:lnTo>
                  <a:lnTo>
                    <a:pt x="223481" y="561238"/>
                  </a:lnTo>
                  <a:lnTo>
                    <a:pt x="159969" y="561238"/>
                  </a:lnTo>
                  <a:lnTo>
                    <a:pt x="158610" y="562508"/>
                  </a:lnTo>
                  <a:lnTo>
                    <a:pt x="157251" y="562508"/>
                  </a:lnTo>
                  <a:lnTo>
                    <a:pt x="156629" y="559968"/>
                  </a:lnTo>
                  <a:lnTo>
                    <a:pt x="165354" y="554888"/>
                  </a:lnTo>
                  <a:lnTo>
                    <a:pt x="174028" y="548538"/>
                  </a:lnTo>
                  <a:lnTo>
                    <a:pt x="182880" y="543458"/>
                  </a:lnTo>
                  <a:lnTo>
                    <a:pt x="192112" y="539648"/>
                  </a:lnTo>
                  <a:lnTo>
                    <a:pt x="200253" y="538378"/>
                  </a:lnTo>
                  <a:lnTo>
                    <a:pt x="217652" y="538378"/>
                  </a:lnTo>
                  <a:lnTo>
                    <a:pt x="226352" y="539648"/>
                  </a:lnTo>
                  <a:lnTo>
                    <a:pt x="231584" y="539648"/>
                  </a:lnTo>
                  <a:lnTo>
                    <a:pt x="234632" y="544728"/>
                  </a:lnTo>
                  <a:lnTo>
                    <a:pt x="234632" y="523367"/>
                  </a:lnTo>
                  <a:lnTo>
                    <a:pt x="230263" y="521868"/>
                  </a:lnTo>
                  <a:lnTo>
                    <a:pt x="224307" y="518058"/>
                  </a:lnTo>
                  <a:lnTo>
                    <a:pt x="247624" y="499008"/>
                  </a:lnTo>
                  <a:lnTo>
                    <a:pt x="248437" y="497738"/>
                  </a:lnTo>
                  <a:lnTo>
                    <a:pt x="253860" y="492658"/>
                  </a:lnTo>
                  <a:lnTo>
                    <a:pt x="254279" y="487578"/>
                  </a:lnTo>
                  <a:lnTo>
                    <a:pt x="246570" y="478688"/>
                  </a:lnTo>
                  <a:lnTo>
                    <a:pt x="241236" y="478688"/>
                  </a:lnTo>
                  <a:lnTo>
                    <a:pt x="236601" y="483768"/>
                  </a:lnTo>
                  <a:lnTo>
                    <a:pt x="222199" y="496468"/>
                  </a:lnTo>
                  <a:lnTo>
                    <a:pt x="206908" y="507898"/>
                  </a:lnTo>
                  <a:lnTo>
                    <a:pt x="190931" y="518058"/>
                  </a:lnTo>
                  <a:lnTo>
                    <a:pt x="174421" y="528218"/>
                  </a:lnTo>
                  <a:lnTo>
                    <a:pt x="149059" y="543458"/>
                  </a:lnTo>
                  <a:lnTo>
                    <a:pt x="124828" y="559968"/>
                  </a:lnTo>
                  <a:lnTo>
                    <a:pt x="80429" y="599338"/>
                  </a:lnTo>
                  <a:lnTo>
                    <a:pt x="54673" y="633628"/>
                  </a:lnTo>
                  <a:lnTo>
                    <a:pt x="43243" y="675538"/>
                  </a:lnTo>
                  <a:lnTo>
                    <a:pt x="42862" y="683158"/>
                  </a:lnTo>
                  <a:lnTo>
                    <a:pt x="37934" y="686968"/>
                  </a:lnTo>
                  <a:lnTo>
                    <a:pt x="24739" y="686968"/>
                  </a:lnTo>
                  <a:lnTo>
                    <a:pt x="20116" y="681888"/>
                  </a:lnTo>
                  <a:lnTo>
                    <a:pt x="30467" y="631088"/>
                  </a:lnTo>
                  <a:lnTo>
                    <a:pt x="53492" y="594258"/>
                  </a:lnTo>
                  <a:lnTo>
                    <a:pt x="91401" y="556158"/>
                  </a:lnTo>
                  <a:lnTo>
                    <a:pt x="142494" y="519328"/>
                  </a:lnTo>
                  <a:lnTo>
                    <a:pt x="191897" y="490118"/>
                  </a:lnTo>
                  <a:lnTo>
                    <a:pt x="212255" y="473608"/>
                  </a:lnTo>
                  <a:lnTo>
                    <a:pt x="230530" y="455828"/>
                  </a:lnTo>
                  <a:lnTo>
                    <a:pt x="246405" y="435508"/>
                  </a:lnTo>
                  <a:lnTo>
                    <a:pt x="257848" y="413918"/>
                  </a:lnTo>
                  <a:lnTo>
                    <a:pt x="263906" y="402488"/>
                  </a:lnTo>
                  <a:lnTo>
                    <a:pt x="266738" y="391058"/>
                  </a:lnTo>
                  <a:lnTo>
                    <a:pt x="272389" y="368198"/>
                  </a:lnTo>
                  <a:close/>
                </a:path>
                <a:path w="314325" h="704850">
                  <a:moveTo>
                    <a:pt x="313855" y="365950"/>
                  </a:moveTo>
                  <a:lnTo>
                    <a:pt x="311619" y="320370"/>
                  </a:lnTo>
                  <a:lnTo>
                    <a:pt x="298259" y="277622"/>
                  </a:lnTo>
                  <a:lnTo>
                    <a:pt x="275234" y="238620"/>
                  </a:lnTo>
                  <a:lnTo>
                    <a:pt x="244005" y="204292"/>
                  </a:lnTo>
                  <a:lnTo>
                    <a:pt x="223545" y="187058"/>
                  </a:lnTo>
                  <a:lnTo>
                    <a:pt x="225158" y="186766"/>
                  </a:lnTo>
                  <a:lnTo>
                    <a:pt x="225729" y="186601"/>
                  </a:lnTo>
                  <a:lnTo>
                    <a:pt x="226301" y="186550"/>
                  </a:lnTo>
                  <a:lnTo>
                    <a:pt x="238772" y="183299"/>
                  </a:lnTo>
                  <a:lnTo>
                    <a:pt x="248361" y="176669"/>
                  </a:lnTo>
                  <a:lnTo>
                    <a:pt x="253898" y="168071"/>
                  </a:lnTo>
                  <a:lnTo>
                    <a:pt x="254381" y="167347"/>
                  </a:lnTo>
                  <a:lnTo>
                    <a:pt x="256133" y="156032"/>
                  </a:lnTo>
                  <a:lnTo>
                    <a:pt x="253669" y="145542"/>
                  </a:lnTo>
                  <a:lnTo>
                    <a:pt x="253339" y="144106"/>
                  </a:lnTo>
                  <a:lnTo>
                    <a:pt x="246634" y="135026"/>
                  </a:lnTo>
                  <a:lnTo>
                    <a:pt x="237604" y="129844"/>
                  </a:lnTo>
                  <a:lnTo>
                    <a:pt x="237604" y="163499"/>
                  </a:lnTo>
                  <a:lnTo>
                    <a:pt x="232727" y="167957"/>
                  </a:lnTo>
                  <a:lnTo>
                    <a:pt x="217525" y="168071"/>
                  </a:lnTo>
                  <a:lnTo>
                    <a:pt x="193243" y="167982"/>
                  </a:lnTo>
                  <a:lnTo>
                    <a:pt x="156845" y="146951"/>
                  </a:lnTo>
                  <a:lnTo>
                    <a:pt x="157226" y="145859"/>
                  </a:lnTo>
                  <a:lnTo>
                    <a:pt x="158788" y="145757"/>
                  </a:lnTo>
                  <a:lnTo>
                    <a:pt x="160350" y="145542"/>
                  </a:lnTo>
                  <a:lnTo>
                    <a:pt x="208635" y="145757"/>
                  </a:lnTo>
                  <a:lnTo>
                    <a:pt x="232600" y="145923"/>
                  </a:lnTo>
                  <a:lnTo>
                    <a:pt x="237236" y="149707"/>
                  </a:lnTo>
                  <a:lnTo>
                    <a:pt x="237604" y="163499"/>
                  </a:lnTo>
                  <a:lnTo>
                    <a:pt x="237604" y="129844"/>
                  </a:lnTo>
                  <a:lnTo>
                    <a:pt x="236537" y="129222"/>
                  </a:lnTo>
                  <a:lnTo>
                    <a:pt x="223558" y="127165"/>
                  </a:lnTo>
                  <a:lnTo>
                    <a:pt x="129628" y="127076"/>
                  </a:lnTo>
                  <a:lnTo>
                    <a:pt x="119913" y="118999"/>
                  </a:lnTo>
                  <a:lnTo>
                    <a:pt x="95491" y="98094"/>
                  </a:lnTo>
                  <a:lnTo>
                    <a:pt x="96202" y="94907"/>
                  </a:lnTo>
                  <a:lnTo>
                    <a:pt x="98361" y="95377"/>
                  </a:lnTo>
                  <a:lnTo>
                    <a:pt x="100507" y="96266"/>
                  </a:lnTo>
                  <a:lnTo>
                    <a:pt x="166560" y="96329"/>
                  </a:lnTo>
                  <a:lnTo>
                    <a:pt x="230517" y="96266"/>
                  </a:lnTo>
                  <a:lnTo>
                    <a:pt x="259930" y="78016"/>
                  </a:lnTo>
                  <a:lnTo>
                    <a:pt x="262077" y="67487"/>
                  </a:lnTo>
                  <a:lnTo>
                    <a:pt x="262102" y="66814"/>
                  </a:lnTo>
                  <a:lnTo>
                    <a:pt x="259842" y="55410"/>
                  </a:lnTo>
                  <a:lnTo>
                    <a:pt x="259727" y="54876"/>
                  </a:lnTo>
                  <a:lnTo>
                    <a:pt x="253136" y="45351"/>
                  </a:lnTo>
                  <a:lnTo>
                    <a:pt x="243636" y="39547"/>
                  </a:lnTo>
                  <a:lnTo>
                    <a:pt x="243636" y="61912"/>
                  </a:lnTo>
                  <a:lnTo>
                    <a:pt x="243078" y="72758"/>
                  </a:lnTo>
                  <a:lnTo>
                    <a:pt x="239915" y="76314"/>
                  </a:lnTo>
                  <a:lnTo>
                    <a:pt x="232486" y="77978"/>
                  </a:lnTo>
                  <a:lnTo>
                    <a:pt x="230378" y="77927"/>
                  </a:lnTo>
                  <a:lnTo>
                    <a:pt x="79857" y="78016"/>
                  </a:lnTo>
                  <a:lnTo>
                    <a:pt x="77584" y="76796"/>
                  </a:lnTo>
                  <a:lnTo>
                    <a:pt x="72682" y="67487"/>
                  </a:lnTo>
                  <a:lnTo>
                    <a:pt x="69024" y="61912"/>
                  </a:lnTo>
                  <a:lnTo>
                    <a:pt x="65303" y="55740"/>
                  </a:lnTo>
                  <a:lnTo>
                    <a:pt x="68402" y="55613"/>
                  </a:lnTo>
                  <a:lnTo>
                    <a:pt x="70218" y="55473"/>
                  </a:lnTo>
                  <a:lnTo>
                    <a:pt x="230924" y="55422"/>
                  </a:lnTo>
                  <a:lnTo>
                    <a:pt x="233578" y="55613"/>
                  </a:lnTo>
                  <a:lnTo>
                    <a:pt x="241185" y="57962"/>
                  </a:lnTo>
                  <a:lnTo>
                    <a:pt x="243636" y="61912"/>
                  </a:lnTo>
                  <a:lnTo>
                    <a:pt x="243636" y="39547"/>
                  </a:lnTo>
                  <a:lnTo>
                    <a:pt x="243052" y="39179"/>
                  </a:lnTo>
                  <a:lnTo>
                    <a:pt x="235610" y="37909"/>
                  </a:lnTo>
                  <a:lnTo>
                    <a:pt x="230162" y="36982"/>
                  </a:lnTo>
                  <a:lnTo>
                    <a:pt x="77317" y="37122"/>
                  </a:lnTo>
                  <a:lnTo>
                    <a:pt x="68922" y="37630"/>
                  </a:lnTo>
                  <a:lnTo>
                    <a:pt x="60655" y="37909"/>
                  </a:lnTo>
                  <a:lnTo>
                    <a:pt x="60172" y="32943"/>
                  </a:lnTo>
                  <a:lnTo>
                    <a:pt x="59956" y="29451"/>
                  </a:lnTo>
                  <a:lnTo>
                    <a:pt x="59474" y="25996"/>
                  </a:lnTo>
                  <a:lnTo>
                    <a:pt x="56959" y="18491"/>
                  </a:lnTo>
                  <a:lnTo>
                    <a:pt x="55765" y="14922"/>
                  </a:lnTo>
                  <a:lnTo>
                    <a:pt x="48641" y="6451"/>
                  </a:lnTo>
                  <a:lnTo>
                    <a:pt x="38912" y="1257"/>
                  </a:lnTo>
                  <a:lnTo>
                    <a:pt x="27432" y="0"/>
                  </a:lnTo>
                  <a:lnTo>
                    <a:pt x="16510" y="3086"/>
                  </a:lnTo>
                  <a:lnTo>
                    <a:pt x="7696" y="9918"/>
                  </a:lnTo>
                  <a:lnTo>
                    <a:pt x="1892" y="19532"/>
                  </a:lnTo>
                  <a:lnTo>
                    <a:pt x="0" y="30975"/>
                  </a:lnTo>
                  <a:lnTo>
                    <a:pt x="203" y="37630"/>
                  </a:lnTo>
                  <a:lnTo>
                    <a:pt x="11353" y="81470"/>
                  </a:lnTo>
                  <a:lnTo>
                    <a:pt x="31978" y="116344"/>
                  </a:lnTo>
                  <a:lnTo>
                    <a:pt x="39916" y="116344"/>
                  </a:lnTo>
                  <a:lnTo>
                    <a:pt x="46037" y="106070"/>
                  </a:lnTo>
                  <a:lnTo>
                    <a:pt x="44716" y="102235"/>
                  </a:lnTo>
                  <a:lnTo>
                    <a:pt x="41935" y="98094"/>
                  </a:lnTo>
                  <a:lnTo>
                    <a:pt x="32766" y="82931"/>
                  </a:lnTo>
                  <a:lnTo>
                    <a:pt x="25476" y="66814"/>
                  </a:lnTo>
                  <a:lnTo>
                    <a:pt x="20599" y="49834"/>
                  </a:lnTo>
                  <a:lnTo>
                    <a:pt x="18580" y="31838"/>
                  </a:lnTo>
                  <a:lnTo>
                    <a:pt x="18389" y="23990"/>
                  </a:lnTo>
                  <a:lnTo>
                    <a:pt x="22923" y="18681"/>
                  </a:lnTo>
                  <a:lnTo>
                    <a:pt x="36576" y="18491"/>
                  </a:lnTo>
                  <a:lnTo>
                    <a:pt x="40297" y="23431"/>
                  </a:lnTo>
                  <a:lnTo>
                    <a:pt x="41605" y="31838"/>
                  </a:lnTo>
                  <a:lnTo>
                    <a:pt x="42799" y="39179"/>
                  </a:lnTo>
                  <a:lnTo>
                    <a:pt x="61772" y="86855"/>
                  </a:lnTo>
                  <a:lnTo>
                    <a:pt x="103263" y="129921"/>
                  </a:lnTo>
                  <a:lnTo>
                    <a:pt x="153492" y="166408"/>
                  </a:lnTo>
                  <a:lnTo>
                    <a:pt x="180378" y="182219"/>
                  </a:lnTo>
                  <a:lnTo>
                    <a:pt x="204177" y="196773"/>
                  </a:lnTo>
                  <a:lnTo>
                    <a:pt x="246075" y="232422"/>
                  </a:lnTo>
                  <a:lnTo>
                    <a:pt x="282346" y="287731"/>
                  </a:lnTo>
                  <a:lnTo>
                    <a:pt x="295732" y="359156"/>
                  </a:lnTo>
                  <a:lnTo>
                    <a:pt x="289509" y="397217"/>
                  </a:lnTo>
                  <a:lnTo>
                    <a:pt x="272110" y="437857"/>
                  </a:lnTo>
                  <a:lnTo>
                    <a:pt x="260985" y="455701"/>
                  </a:lnTo>
                  <a:lnTo>
                    <a:pt x="262128" y="460362"/>
                  </a:lnTo>
                  <a:lnTo>
                    <a:pt x="271322" y="466356"/>
                  </a:lnTo>
                  <a:lnTo>
                    <a:pt x="277126" y="465328"/>
                  </a:lnTo>
                  <a:lnTo>
                    <a:pt x="279958" y="460032"/>
                  </a:lnTo>
                  <a:lnTo>
                    <a:pt x="292633" y="437083"/>
                  </a:lnTo>
                  <a:lnTo>
                    <a:pt x="298526" y="425424"/>
                  </a:lnTo>
                  <a:lnTo>
                    <a:pt x="303504" y="413435"/>
                  </a:lnTo>
                  <a:lnTo>
                    <a:pt x="313855" y="365950"/>
                  </a:lnTo>
                  <a:close/>
                </a:path>
              </a:pathLst>
            </a:custGeom>
            <a:solidFill>
              <a:srgbClr val="3A8DDE"/>
            </a:solidFill>
          </p:spPr>
          <p:txBody>
            <a:bodyPr wrap="square" lIns="0" tIns="0" rIns="0" bIns="0" rtlCol="0"/>
            <a:lstStyle/>
            <a:p>
              <a:endParaRPr sz="1350" dirty="0"/>
            </a:p>
          </p:txBody>
        </p:sp>
        <p:sp>
          <p:nvSpPr>
            <p:cNvPr id="13" name="object 26"/>
            <p:cNvSpPr/>
            <p:nvPr/>
          </p:nvSpPr>
          <p:spPr>
            <a:xfrm>
              <a:off x="1228906" y="3326393"/>
              <a:ext cx="235744" cy="528638"/>
            </a:xfrm>
            <a:custGeom>
              <a:avLst/>
              <a:gdLst/>
              <a:ahLst/>
              <a:cxnLst/>
              <a:rect l="l" t="t" r="r" b="b"/>
              <a:pathLst>
                <a:path w="314325" h="704850">
                  <a:moveTo>
                    <a:pt x="190373" y="127076"/>
                  </a:moveTo>
                  <a:lnTo>
                    <a:pt x="132448" y="126885"/>
                  </a:lnTo>
                  <a:lnTo>
                    <a:pt x="129628" y="127076"/>
                  </a:lnTo>
                  <a:lnTo>
                    <a:pt x="190373" y="127076"/>
                  </a:lnTo>
                  <a:close/>
                </a:path>
                <a:path w="314325" h="704850">
                  <a:moveTo>
                    <a:pt x="272389" y="368198"/>
                  </a:moveTo>
                  <a:lnTo>
                    <a:pt x="271411" y="332638"/>
                  </a:lnTo>
                  <a:lnTo>
                    <a:pt x="267271" y="318668"/>
                  </a:lnTo>
                  <a:lnTo>
                    <a:pt x="260502" y="295808"/>
                  </a:lnTo>
                  <a:lnTo>
                    <a:pt x="229704" y="248818"/>
                  </a:lnTo>
                  <a:lnTo>
                    <a:pt x="186245" y="213258"/>
                  </a:lnTo>
                  <a:lnTo>
                    <a:pt x="155092" y="195478"/>
                  </a:lnTo>
                  <a:lnTo>
                    <a:pt x="139547" y="185318"/>
                  </a:lnTo>
                  <a:lnTo>
                    <a:pt x="110985" y="166268"/>
                  </a:lnTo>
                  <a:lnTo>
                    <a:pt x="97980" y="154838"/>
                  </a:lnTo>
                  <a:lnTo>
                    <a:pt x="72339" y="134518"/>
                  </a:lnTo>
                  <a:lnTo>
                    <a:pt x="66344" y="129438"/>
                  </a:lnTo>
                  <a:lnTo>
                    <a:pt x="60744" y="129438"/>
                  </a:lnTo>
                  <a:lnTo>
                    <a:pt x="53809" y="138328"/>
                  </a:lnTo>
                  <a:lnTo>
                    <a:pt x="54635" y="143408"/>
                  </a:lnTo>
                  <a:lnTo>
                    <a:pt x="59601" y="147218"/>
                  </a:lnTo>
                  <a:lnTo>
                    <a:pt x="82245" y="167538"/>
                  </a:lnTo>
                  <a:lnTo>
                    <a:pt x="106210" y="186588"/>
                  </a:lnTo>
                  <a:lnTo>
                    <a:pt x="131330" y="203098"/>
                  </a:lnTo>
                  <a:lnTo>
                    <a:pt x="172593" y="227228"/>
                  </a:lnTo>
                  <a:lnTo>
                    <a:pt x="187159" y="236118"/>
                  </a:lnTo>
                  <a:lnTo>
                    <a:pt x="200914" y="247548"/>
                  </a:lnTo>
                  <a:lnTo>
                    <a:pt x="213690" y="260248"/>
                  </a:lnTo>
                  <a:lnTo>
                    <a:pt x="218490" y="265328"/>
                  </a:lnTo>
                  <a:lnTo>
                    <a:pt x="222758" y="270408"/>
                  </a:lnTo>
                  <a:lnTo>
                    <a:pt x="227266" y="275488"/>
                  </a:lnTo>
                  <a:lnTo>
                    <a:pt x="226250" y="278028"/>
                  </a:lnTo>
                  <a:lnTo>
                    <a:pt x="224028" y="276758"/>
                  </a:lnTo>
                  <a:lnTo>
                    <a:pt x="89890" y="276758"/>
                  </a:lnTo>
                  <a:lnTo>
                    <a:pt x="56857" y="307238"/>
                  </a:lnTo>
                  <a:lnTo>
                    <a:pt x="60655" y="321208"/>
                  </a:lnTo>
                  <a:lnTo>
                    <a:pt x="71107" y="331368"/>
                  </a:lnTo>
                  <a:lnTo>
                    <a:pt x="86766" y="336448"/>
                  </a:lnTo>
                  <a:lnTo>
                    <a:pt x="169824" y="336448"/>
                  </a:lnTo>
                  <a:lnTo>
                    <a:pt x="172935" y="333908"/>
                  </a:lnTo>
                  <a:lnTo>
                    <a:pt x="176187" y="331368"/>
                  </a:lnTo>
                  <a:lnTo>
                    <a:pt x="177342" y="326288"/>
                  </a:lnTo>
                  <a:lnTo>
                    <a:pt x="175933" y="322478"/>
                  </a:lnTo>
                  <a:lnTo>
                    <a:pt x="172085" y="318668"/>
                  </a:lnTo>
                  <a:lnTo>
                    <a:pt x="168338" y="317398"/>
                  </a:lnTo>
                  <a:lnTo>
                    <a:pt x="88417" y="317398"/>
                  </a:lnTo>
                  <a:lnTo>
                    <a:pt x="79933" y="316128"/>
                  </a:lnTo>
                  <a:lnTo>
                    <a:pt x="75450" y="311048"/>
                  </a:lnTo>
                  <a:lnTo>
                    <a:pt x="75488" y="302158"/>
                  </a:lnTo>
                  <a:lnTo>
                    <a:pt x="79641" y="297078"/>
                  </a:lnTo>
                  <a:lnTo>
                    <a:pt x="87718" y="295808"/>
                  </a:lnTo>
                  <a:lnTo>
                    <a:pt x="239674" y="295808"/>
                  </a:lnTo>
                  <a:lnTo>
                    <a:pt x="243535" y="303428"/>
                  </a:lnTo>
                  <a:lnTo>
                    <a:pt x="246075" y="309778"/>
                  </a:lnTo>
                  <a:lnTo>
                    <a:pt x="248843" y="316128"/>
                  </a:lnTo>
                  <a:lnTo>
                    <a:pt x="248005" y="318668"/>
                  </a:lnTo>
                  <a:lnTo>
                    <a:pt x="245783" y="318668"/>
                  </a:lnTo>
                  <a:lnTo>
                    <a:pt x="243547" y="317398"/>
                  </a:lnTo>
                  <a:lnTo>
                    <a:pt x="207060" y="317398"/>
                  </a:lnTo>
                  <a:lnTo>
                    <a:pt x="203911" y="321208"/>
                  </a:lnTo>
                  <a:lnTo>
                    <a:pt x="202755" y="331368"/>
                  </a:lnTo>
                  <a:lnTo>
                    <a:pt x="205981" y="335178"/>
                  </a:lnTo>
                  <a:lnTo>
                    <a:pt x="213614" y="336448"/>
                  </a:lnTo>
                  <a:lnTo>
                    <a:pt x="254088" y="336448"/>
                  </a:lnTo>
                  <a:lnTo>
                    <a:pt x="253733" y="373278"/>
                  </a:lnTo>
                  <a:lnTo>
                    <a:pt x="248462" y="373278"/>
                  </a:lnTo>
                  <a:lnTo>
                    <a:pt x="248462" y="392328"/>
                  </a:lnTo>
                  <a:lnTo>
                    <a:pt x="245364" y="398678"/>
                  </a:lnTo>
                  <a:lnTo>
                    <a:pt x="242849" y="405028"/>
                  </a:lnTo>
                  <a:lnTo>
                    <a:pt x="238937" y="412648"/>
                  </a:lnTo>
                  <a:lnTo>
                    <a:pt x="236270" y="413918"/>
                  </a:lnTo>
                  <a:lnTo>
                    <a:pt x="87045" y="413918"/>
                  </a:lnTo>
                  <a:lnTo>
                    <a:pt x="80010" y="411378"/>
                  </a:lnTo>
                  <a:lnTo>
                    <a:pt x="75857" y="408838"/>
                  </a:lnTo>
                  <a:lnTo>
                    <a:pt x="75920" y="397408"/>
                  </a:lnTo>
                  <a:lnTo>
                    <a:pt x="79908" y="393598"/>
                  </a:lnTo>
                  <a:lnTo>
                    <a:pt x="87566" y="392328"/>
                  </a:lnTo>
                  <a:lnTo>
                    <a:pt x="130721" y="392328"/>
                  </a:lnTo>
                  <a:lnTo>
                    <a:pt x="246049" y="391058"/>
                  </a:lnTo>
                  <a:lnTo>
                    <a:pt x="248462" y="392328"/>
                  </a:lnTo>
                  <a:lnTo>
                    <a:pt x="248462" y="373278"/>
                  </a:lnTo>
                  <a:lnTo>
                    <a:pt x="86423" y="373278"/>
                  </a:lnTo>
                  <a:lnTo>
                    <a:pt x="76669" y="375818"/>
                  </a:lnTo>
                  <a:lnTo>
                    <a:pt x="68275" y="380898"/>
                  </a:lnTo>
                  <a:lnTo>
                    <a:pt x="61861" y="387248"/>
                  </a:lnTo>
                  <a:lnTo>
                    <a:pt x="58013" y="396138"/>
                  </a:lnTo>
                  <a:lnTo>
                    <a:pt x="57213" y="405028"/>
                  </a:lnTo>
                  <a:lnTo>
                    <a:pt x="59270" y="413918"/>
                  </a:lnTo>
                  <a:lnTo>
                    <a:pt x="64084" y="421538"/>
                  </a:lnTo>
                  <a:lnTo>
                    <a:pt x="71539" y="427888"/>
                  </a:lnTo>
                  <a:lnTo>
                    <a:pt x="77978" y="430428"/>
                  </a:lnTo>
                  <a:lnTo>
                    <a:pt x="85966" y="432968"/>
                  </a:lnTo>
                  <a:lnTo>
                    <a:pt x="225933" y="432968"/>
                  </a:lnTo>
                  <a:lnTo>
                    <a:pt x="224015" y="435508"/>
                  </a:lnTo>
                  <a:lnTo>
                    <a:pt x="192836" y="465988"/>
                  </a:lnTo>
                  <a:lnTo>
                    <a:pt x="159080" y="487578"/>
                  </a:lnTo>
                  <a:lnTo>
                    <a:pt x="130263" y="505358"/>
                  </a:lnTo>
                  <a:lnTo>
                    <a:pt x="76606" y="544728"/>
                  </a:lnTo>
                  <a:lnTo>
                    <a:pt x="38950" y="582828"/>
                  </a:lnTo>
                  <a:lnTo>
                    <a:pt x="16992" y="615848"/>
                  </a:lnTo>
                  <a:lnTo>
                    <a:pt x="2108" y="662838"/>
                  </a:lnTo>
                  <a:lnTo>
                    <a:pt x="2336" y="678078"/>
                  </a:lnTo>
                  <a:lnTo>
                    <a:pt x="6870" y="693318"/>
                  </a:lnTo>
                  <a:lnTo>
                    <a:pt x="15633" y="700938"/>
                  </a:lnTo>
                  <a:lnTo>
                    <a:pt x="16941" y="702208"/>
                  </a:lnTo>
                  <a:lnTo>
                    <a:pt x="19545" y="702208"/>
                  </a:lnTo>
                  <a:lnTo>
                    <a:pt x="34010" y="704748"/>
                  </a:lnTo>
                  <a:lnTo>
                    <a:pt x="47091" y="700938"/>
                  </a:lnTo>
                  <a:lnTo>
                    <a:pt x="56946" y="692048"/>
                  </a:lnTo>
                  <a:lnTo>
                    <a:pt x="58686" y="686968"/>
                  </a:lnTo>
                  <a:lnTo>
                    <a:pt x="61734" y="678078"/>
                  </a:lnTo>
                  <a:lnTo>
                    <a:pt x="62153" y="674268"/>
                  </a:lnTo>
                  <a:lnTo>
                    <a:pt x="62382" y="670458"/>
                  </a:lnTo>
                  <a:lnTo>
                    <a:pt x="62852" y="664108"/>
                  </a:lnTo>
                  <a:lnTo>
                    <a:pt x="65430" y="664108"/>
                  </a:lnTo>
                  <a:lnTo>
                    <a:pt x="67665" y="665378"/>
                  </a:lnTo>
                  <a:lnTo>
                    <a:pt x="234124" y="665378"/>
                  </a:lnTo>
                  <a:lnTo>
                    <a:pt x="240931" y="664108"/>
                  </a:lnTo>
                  <a:lnTo>
                    <a:pt x="247535" y="662838"/>
                  </a:lnTo>
                  <a:lnTo>
                    <a:pt x="253911" y="660298"/>
                  </a:lnTo>
                  <a:lnTo>
                    <a:pt x="261747" y="651408"/>
                  </a:lnTo>
                  <a:lnTo>
                    <a:pt x="262013" y="651408"/>
                  </a:lnTo>
                  <a:lnTo>
                    <a:pt x="262166" y="650138"/>
                  </a:lnTo>
                  <a:lnTo>
                    <a:pt x="262572" y="648868"/>
                  </a:lnTo>
                  <a:lnTo>
                    <a:pt x="263118" y="646328"/>
                  </a:lnTo>
                  <a:lnTo>
                    <a:pt x="265849" y="633628"/>
                  </a:lnTo>
                  <a:lnTo>
                    <a:pt x="261467" y="619658"/>
                  </a:lnTo>
                  <a:lnTo>
                    <a:pt x="250761" y="609498"/>
                  </a:lnTo>
                  <a:lnTo>
                    <a:pt x="235077" y="605688"/>
                  </a:lnTo>
                  <a:lnTo>
                    <a:pt x="175539" y="605688"/>
                  </a:lnTo>
                  <a:lnTo>
                    <a:pt x="172161" y="609498"/>
                  </a:lnTo>
                  <a:lnTo>
                    <a:pt x="169849" y="613308"/>
                  </a:lnTo>
                  <a:lnTo>
                    <a:pt x="170319" y="622198"/>
                  </a:lnTo>
                  <a:lnTo>
                    <a:pt x="174650" y="623468"/>
                  </a:lnTo>
                  <a:lnTo>
                    <a:pt x="242341" y="623468"/>
                  </a:lnTo>
                  <a:lnTo>
                    <a:pt x="247459" y="628548"/>
                  </a:lnTo>
                  <a:lnTo>
                    <a:pt x="247281" y="642518"/>
                  </a:lnTo>
                  <a:lnTo>
                    <a:pt x="242455" y="646328"/>
                  </a:lnTo>
                  <a:lnTo>
                    <a:pt x="68668" y="646328"/>
                  </a:lnTo>
                  <a:lnTo>
                    <a:pt x="72669" y="639978"/>
                  </a:lnTo>
                  <a:lnTo>
                    <a:pt x="76238" y="634898"/>
                  </a:lnTo>
                  <a:lnTo>
                    <a:pt x="81724" y="626008"/>
                  </a:lnTo>
                  <a:lnTo>
                    <a:pt x="84251" y="623468"/>
                  </a:lnTo>
                  <a:lnTo>
                    <a:pt x="88315" y="624738"/>
                  </a:lnTo>
                  <a:lnTo>
                    <a:pt x="110236" y="624738"/>
                  </a:lnTo>
                  <a:lnTo>
                    <a:pt x="140614" y="623468"/>
                  </a:lnTo>
                  <a:lnTo>
                    <a:pt x="144640" y="620928"/>
                  </a:lnTo>
                  <a:lnTo>
                    <a:pt x="144564" y="609498"/>
                  </a:lnTo>
                  <a:lnTo>
                    <a:pt x="140169" y="605688"/>
                  </a:lnTo>
                  <a:lnTo>
                    <a:pt x="101371" y="605688"/>
                  </a:lnTo>
                  <a:lnTo>
                    <a:pt x="100850" y="604418"/>
                  </a:lnTo>
                  <a:lnTo>
                    <a:pt x="113614" y="592988"/>
                  </a:lnTo>
                  <a:lnTo>
                    <a:pt x="126530" y="582828"/>
                  </a:lnTo>
                  <a:lnTo>
                    <a:pt x="128358" y="580288"/>
                  </a:lnTo>
                  <a:lnTo>
                    <a:pt x="219583" y="580288"/>
                  </a:lnTo>
                  <a:lnTo>
                    <a:pt x="226491" y="579018"/>
                  </a:lnTo>
                  <a:lnTo>
                    <a:pt x="235051" y="577748"/>
                  </a:lnTo>
                  <a:lnTo>
                    <a:pt x="253149" y="551078"/>
                  </a:lnTo>
                  <a:lnTo>
                    <a:pt x="252437" y="542188"/>
                  </a:lnTo>
                  <a:lnTo>
                    <a:pt x="234645" y="523367"/>
                  </a:lnTo>
                  <a:lnTo>
                    <a:pt x="234645" y="544728"/>
                  </a:lnTo>
                  <a:lnTo>
                    <a:pt x="234086" y="556158"/>
                  </a:lnTo>
                  <a:lnTo>
                    <a:pt x="231025" y="559968"/>
                  </a:lnTo>
                  <a:lnTo>
                    <a:pt x="223494" y="561238"/>
                  </a:lnTo>
                  <a:lnTo>
                    <a:pt x="159981" y="561238"/>
                  </a:lnTo>
                  <a:lnTo>
                    <a:pt x="158623" y="562508"/>
                  </a:lnTo>
                  <a:lnTo>
                    <a:pt x="157264" y="562508"/>
                  </a:lnTo>
                  <a:lnTo>
                    <a:pt x="156629" y="559968"/>
                  </a:lnTo>
                  <a:lnTo>
                    <a:pt x="165354" y="554888"/>
                  </a:lnTo>
                  <a:lnTo>
                    <a:pt x="174040" y="548538"/>
                  </a:lnTo>
                  <a:lnTo>
                    <a:pt x="182880" y="543458"/>
                  </a:lnTo>
                  <a:lnTo>
                    <a:pt x="192112" y="539648"/>
                  </a:lnTo>
                  <a:lnTo>
                    <a:pt x="200266" y="538378"/>
                  </a:lnTo>
                  <a:lnTo>
                    <a:pt x="217652" y="538378"/>
                  </a:lnTo>
                  <a:lnTo>
                    <a:pt x="226352" y="539648"/>
                  </a:lnTo>
                  <a:lnTo>
                    <a:pt x="231584" y="539648"/>
                  </a:lnTo>
                  <a:lnTo>
                    <a:pt x="234645" y="544728"/>
                  </a:lnTo>
                  <a:lnTo>
                    <a:pt x="234645" y="523367"/>
                  </a:lnTo>
                  <a:lnTo>
                    <a:pt x="230263" y="521868"/>
                  </a:lnTo>
                  <a:lnTo>
                    <a:pt x="224307" y="518058"/>
                  </a:lnTo>
                  <a:lnTo>
                    <a:pt x="247624" y="499008"/>
                  </a:lnTo>
                  <a:lnTo>
                    <a:pt x="248450" y="497738"/>
                  </a:lnTo>
                  <a:lnTo>
                    <a:pt x="253860" y="492658"/>
                  </a:lnTo>
                  <a:lnTo>
                    <a:pt x="254279" y="487578"/>
                  </a:lnTo>
                  <a:lnTo>
                    <a:pt x="246570" y="478688"/>
                  </a:lnTo>
                  <a:lnTo>
                    <a:pt x="241236" y="478688"/>
                  </a:lnTo>
                  <a:lnTo>
                    <a:pt x="236601" y="483768"/>
                  </a:lnTo>
                  <a:lnTo>
                    <a:pt x="222199" y="496468"/>
                  </a:lnTo>
                  <a:lnTo>
                    <a:pt x="206921" y="507898"/>
                  </a:lnTo>
                  <a:lnTo>
                    <a:pt x="190931" y="518058"/>
                  </a:lnTo>
                  <a:lnTo>
                    <a:pt x="174421" y="528218"/>
                  </a:lnTo>
                  <a:lnTo>
                    <a:pt x="149072" y="543458"/>
                  </a:lnTo>
                  <a:lnTo>
                    <a:pt x="124841" y="559968"/>
                  </a:lnTo>
                  <a:lnTo>
                    <a:pt x="80441" y="599338"/>
                  </a:lnTo>
                  <a:lnTo>
                    <a:pt x="54686" y="633628"/>
                  </a:lnTo>
                  <a:lnTo>
                    <a:pt x="43243" y="675538"/>
                  </a:lnTo>
                  <a:lnTo>
                    <a:pt x="42862" y="683158"/>
                  </a:lnTo>
                  <a:lnTo>
                    <a:pt x="37934" y="686968"/>
                  </a:lnTo>
                  <a:lnTo>
                    <a:pt x="24739" y="686968"/>
                  </a:lnTo>
                  <a:lnTo>
                    <a:pt x="20129" y="681888"/>
                  </a:lnTo>
                  <a:lnTo>
                    <a:pt x="30467" y="631088"/>
                  </a:lnTo>
                  <a:lnTo>
                    <a:pt x="53492" y="594258"/>
                  </a:lnTo>
                  <a:lnTo>
                    <a:pt x="91414" y="556158"/>
                  </a:lnTo>
                  <a:lnTo>
                    <a:pt x="142494" y="519328"/>
                  </a:lnTo>
                  <a:lnTo>
                    <a:pt x="191897" y="490118"/>
                  </a:lnTo>
                  <a:lnTo>
                    <a:pt x="212255" y="473608"/>
                  </a:lnTo>
                  <a:lnTo>
                    <a:pt x="230530" y="455828"/>
                  </a:lnTo>
                  <a:lnTo>
                    <a:pt x="246405" y="435508"/>
                  </a:lnTo>
                  <a:lnTo>
                    <a:pt x="257848" y="413918"/>
                  </a:lnTo>
                  <a:lnTo>
                    <a:pt x="263906" y="402488"/>
                  </a:lnTo>
                  <a:lnTo>
                    <a:pt x="266738" y="391058"/>
                  </a:lnTo>
                  <a:lnTo>
                    <a:pt x="272389" y="368198"/>
                  </a:lnTo>
                  <a:close/>
                </a:path>
                <a:path w="314325" h="704850">
                  <a:moveTo>
                    <a:pt x="313855" y="365950"/>
                  </a:moveTo>
                  <a:lnTo>
                    <a:pt x="311619" y="320370"/>
                  </a:lnTo>
                  <a:lnTo>
                    <a:pt x="298259" y="277622"/>
                  </a:lnTo>
                  <a:lnTo>
                    <a:pt x="275234" y="238620"/>
                  </a:lnTo>
                  <a:lnTo>
                    <a:pt x="244005" y="204292"/>
                  </a:lnTo>
                  <a:lnTo>
                    <a:pt x="223545" y="187058"/>
                  </a:lnTo>
                  <a:lnTo>
                    <a:pt x="225145" y="186766"/>
                  </a:lnTo>
                  <a:lnTo>
                    <a:pt x="225729" y="186601"/>
                  </a:lnTo>
                  <a:lnTo>
                    <a:pt x="226301" y="186550"/>
                  </a:lnTo>
                  <a:lnTo>
                    <a:pt x="238785" y="183299"/>
                  </a:lnTo>
                  <a:lnTo>
                    <a:pt x="248373" y="176669"/>
                  </a:lnTo>
                  <a:lnTo>
                    <a:pt x="253911" y="168071"/>
                  </a:lnTo>
                  <a:lnTo>
                    <a:pt x="254381" y="167347"/>
                  </a:lnTo>
                  <a:lnTo>
                    <a:pt x="237591" y="129832"/>
                  </a:lnTo>
                  <a:lnTo>
                    <a:pt x="237591" y="163499"/>
                  </a:lnTo>
                  <a:lnTo>
                    <a:pt x="232727" y="167957"/>
                  </a:lnTo>
                  <a:lnTo>
                    <a:pt x="217525" y="168071"/>
                  </a:lnTo>
                  <a:lnTo>
                    <a:pt x="193243" y="167982"/>
                  </a:lnTo>
                  <a:lnTo>
                    <a:pt x="156845" y="146951"/>
                  </a:lnTo>
                  <a:lnTo>
                    <a:pt x="157226" y="145859"/>
                  </a:lnTo>
                  <a:lnTo>
                    <a:pt x="158788" y="145757"/>
                  </a:lnTo>
                  <a:lnTo>
                    <a:pt x="160350" y="145542"/>
                  </a:lnTo>
                  <a:lnTo>
                    <a:pt x="208635" y="145757"/>
                  </a:lnTo>
                  <a:lnTo>
                    <a:pt x="232600" y="145923"/>
                  </a:lnTo>
                  <a:lnTo>
                    <a:pt x="237223" y="149707"/>
                  </a:lnTo>
                  <a:lnTo>
                    <a:pt x="237591" y="163499"/>
                  </a:lnTo>
                  <a:lnTo>
                    <a:pt x="237591" y="129832"/>
                  </a:lnTo>
                  <a:lnTo>
                    <a:pt x="236550" y="129222"/>
                  </a:lnTo>
                  <a:lnTo>
                    <a:pt x="223558" y="127165"/>
                  </a:lnTo>
                  <a:lnTo>
                    <a:pt x="129628" y="127076"/>
                  </a:lnTo>
                  <a:lnTo>
                    <a:pt x="119913" y="118999"/>
                  </a:lnTo>
                  <a:lnTo>
                    <a:pt x="95504" y="98094"/>
                  </a:lnTo>
                  <a:lnTo>
                    <a:pt x="96202" y="94907"/>
                  </a:lnTo>
                  <a:lnTo>
                    <a:pt x="98361" y="95377"/>
                  </a:lnTo>
                  <a:lnTo>
                    <a:pt x="100507" y="96266"/>
                  </a:lnTo>
                  <a:lnTo>
                    <a:pt x="166560" y="96329"/>
                  </a:lnTo>
                  <a:lnTo>
                    <a:pt x="230530" y="96266"/>
                  </a:lnTo>
                  <a:lnTo>
                    <a:pt x="238112" y="94907"/>
                  </a:lnTo>
                  <a:lnTo>
                    <a:pt x="243078" y="94018"/>
                  </a:lnTo>
                  <a:lnTo>
                    <a:pt x="253161" y="87845"/>
                  </a:lnTo>
                  <a:lnTo>
                    <a:pt x="259816" y="78587"/>
                  </a:lnTo>
                  <a:lnTo>
                    <a:pt x="259943" y="78016"/>
                  </a:lnTo>
                  <a:lnTo>
                    <a:pt x="262089" y="67487"/>
                  </a:lnTo>
                  <a:lnTo>
                    <a:pt x="262115" y="66814"/>
                  </a:lnTo>
                  <a:lnTo>
                    <a:pt x="259842" y="55410"/>
                  </a:lnTo>
                  <a:lnTo>
                    <a:pt x="259740" y="54876"/>
                  </a:lnTo>
                  <a:lnTo>
                    <a:pt x="253149" y="45351"/>
                  </a:lnTo>
                  <a:lnTo>
                    <a:pt x="243636" y="39535"/>
                  </a:lnTo>
                  <a:lnTo>
                    <a:pt x="243636" y="61912"/>
                  </a:lnTo>
                  <a:lnTo>
                    <a:pt x="243078" y="72758"/>
                  </a:lnTo>
                  <a:lnTo>
                    <a:pt x="239915" y="76314"/>
                  </a:lnTo>
                  <a:lnTo>
                    <a:pt x="232486" y="77978"/>
                  </a:lnTo>
                  <a:lnTo>
                    <a:pt x="230378" y="77927"/>
                  </a:lnTo>
                  <a:lnTo>
                    <a:pt x="79857" y="78016"/>
                  </a:lnTo>
                  <a:lnTo>
                    <a:pt x="77584" y="76796"/>
                  </a:lnTo>
                  <a:lnTo>
                    <a:pt x="72682" y="67487"/>
                  </a:lnTo>
                  <a:lnTo>
                    <a:pt x="69024" y="61912"/>
                  </a:lnTo>
                  <a:lnTo>
                    <a:pt x="65303" y="55740"/>
                  </a:lnTo>
                  <a:lnTo>
                    <a:pt x="68402" y="55613"/>
                  </a:lnTo>
                  <a:lnTo>
                    <a:pt x="70218" y="55473"/>
                  </a:lnTo>
                  <a:lnTo>
                    <a:pt x="230911" y="55422"/>
                  </a:lnTo>
                  <a:lnTo>
                    <a:pt x="233591" y="55613"/>
                  </a:lnTo>
                  <a:lnTo>
                    <a:pt x="241185" y="57962"/>
                  </a:lnTo>
                  <a:lnTo>
                    <a:pt x="243636" y="61912"/>
                  </a:lnTo>
                  <a:lnTo>
                    <a:pt x="243636" y="39535"/>
                  </a:lnTo>
                  <a:lnTo>
                    <a:pt x="243065" y="39179"/>
                  </a:lnTo>
                  <a:lnTo>
                    <a:pt x="235610" y="37909"/>
                  </a:lnTo>
                  <a:lnTo>
                    <a:pt x="230162" y="36982"/>
                  </a:lnTo>
                  <a:lnTo>
                    <a:pt x="77317" y="37122"/>
                  </a:lnTo>
                  <a:lnTo>
                    <a:pt x="68922" y="37630"/>
                  </a:lnTo>
                  <a:lnTo>
                    <a:pt x="60655" y="37909"/>
                  </a:lnTo>
                  <a:lnTo>
                    <a:pt x="60172" y="32943"/>
                  </a:lnTo>
                  <a:lnTo>
                    <a:pt x="59956" y="29451"/>
                  </a:lnTo>
                  <a:lnTo>
                    <a:pt x="59474" y="25996"/>
                  </a:lnTo>
                  <a:lnTo>
                    <a:pt x="27432" y="0"/>
                  </a:lnTo>
                  <a:lnTo>
                    <a:pt x="16510" y="3086"/>
                  </a:lnTo>
                  <a:lnTo>
                    <a:pt x="7708" y="9918"/>
                  </a:lnTo>
                  <a:lnTo>
                    <a:pt x="1905" y="19532"/>
                  </a:lnTo>
                  <a:lnTo>
                    <a:pt x="0" y="30975"/>
                  </a:lnTo>
                  <a:lnTo>
                    <a:pt x="215" y="37630"/>
                  </a:lnTo>
                  <a:lnTo>
                    <a:pt x="11353" y="81470"/>
                  </a:lnTo>
                  <a:lnTo>
                    <a:pt x="31978" y="116344"/>
                  </a:lnTo>
                  <a:lnTo>
                    <a:pt x="39916" y="116344"/>
                  </a:lnTo>
                  <a:lnTo>
                    <a:pt x="46037" y="106070"/>
                  </a:lnTo>
                  <a:lnTo>
                    <a:pt x="44716" y="102235"/>
                  </a:lnTo>
                  <a:lnTo>
                    <a:pt x="41935" y="98094"/>
                  </a:lnTo>
                  <a:lnTo>
                    <a:pt x="32766" y="82931"/>
                  </a:lnTo>
                  <a:lnTo>
                    <a:pt x="25476" y="66814"/>
                  </a:lnTo>
                  <a:lnTo>
                    <a:pt x="20599" y="49834"/>
                  </a:lnTo>
                  <a:lnTo>
                    <a:pt x="18580" y="31838"/>
                  </a:lnTo>
                  <a:lnTo>
                    <a:pt x="18389" y="23990"/>
                  </a:lnTo>
                  <a:lnTo>
                    <a:pt x="22923" y="18681"/>
                  </a:lnTo>
                  <a:lnTo>
                    <a:pt x="36576" y="18491"/>
                  </a:lnTo>
                  <a:lnTo>
                    <a:pt x="40297" y="23431"/>
                  </a:lnTo>
                  <a:lnTo>
                    <a:pt x="41617" y="31838"/>
                  </a:lnTo>
                  <a:lnTo>
                    <a:pt x="42811" y="39179"/>
                  </a:lnTo>
                  <a:lnTo>
                    <a:pt x="61785" y="86855"/>
                  </a:lnTo>
                  <a:lnTo>
                    <a:pt x="103263" y="129921"/>
                  </a:lnTo>
                  <a:lnTo>
                    <a:pt x="153492" y="166408"/>
                  </a:lnTo>
                  <a:lnTo>
                    <a:pt x="180365" y="182219"/>
                  </a:lnTo>
                  <a:lnTo>
                    <a:pt x="204177" y="196773"/>
                  </a:lnTo>
                  <a:lnTo>
                    <a:pt x="246087" y="232422"/>
                  </a:lnTo>
                  <a:lnTo>
                    <a:pt x="282346" y="287731"/>
                  </a:lnTo>
                  <a:lnTo>
                    <a:pt x="295732" y="359156"/>
                  </a:lnTo>
                  <a:lnTo>
                    <a:pt x="289509" y="397217"/>
                  </a:lnTo>
                  <a:lnTo>
                    <a:pt x="272110" y="437857"/>
                  </a:lnTo>
                  <a:lnTo>
                    <a:pt x="260985" y="455701"/>
                  </a:lnTo>
                  <a:lnTo>
                    <a:pt x="262128" y="460362"/>
                  </a:lnTo>
                  <a:lnTo>
                    <a:pt x="271322" y="466356"/>
                  </a:lnTo>
                  <a:lnTo>
                    <a:pt x="277126" y="465328"/>
                  </a:lnTo>
                  <a:lnTo>
                    <a:pt x="279958" y="460032"/>
                  </a:lnTo>
                  <a:lnTo>
                    <a:pt x="292633" y="437083"/>
                  </a:lnTo>
                  <a:lnTo>
                    <a:pt x="298538" y="425424"/>
                  </a:lnTo>
                  <a:lnTo>
                    <a:pt x="303504" y="413435"/>
                  </a:lnTo>
                  <a:lnTo>
                    <a:pt x="313855" y="365950"/>
                  </a:lnTo>
                  <a:close/>
                </a:path>
              </a:pathLst>
            </a:custGeom>
            <a:solidFill>
              <a:srgbClr val="3A8DDE"/>
            </a:solidFill>
          </p:spPr>
          <p:txBody>
            <a:bodyPr wrap="square" lIns="0" tIns="0" rIns="0" bIns="0" rtlCol="0"/>
            <a:lstStyle/>
            <a:p>
              <a:endParaRPr sz="1350" dirty="0"/>
            </a:p>
          </p:txBody>
        </p:sp>
        <p:grpSp>
          <p:nvGrpSpPr>
            <p:cNvPr id="14" name="object 27"/>
            <p:cNvGrpSpPr/>
            <p:nvPr/>
          </p:nvGrpSpPr>
          <p:grpSpPr>
            <a:xfrm>
              <a:off x="555983" y="3970012"/>
              <a:ext cx="980123" cy="255746"/>
              <a:chOff x="504062" y="5459240"/>
              <a:chExt cx="1306830" cy="340995"/>
            </a:xfrm>
          </p:grpSpPr>
          <p:sp>
            <p:nvSpPr>
              <p:cNvPr id="15" name="object 28"/>
              <p:cNvSpPr/>
              <p:nvPr/>
            </p:nvSpPr>
            <p:spPr>
              <a:xfrm>
                <a:off x="504062" y="5588076"/>
                <a:ext cx="1306423" cy="211594"/>
              </a:xfrm>
              <a:prstGeom prst="rect">
                <a:avLst/>
              </a:prstGeom>
              <a:blipFill>
                <a:blip r:embed="rId3" cstate="print"/>
                <a:stretch>
                  <a:fillRect/>
                </a:stretch>
              </a:blipFill>
            </p:spPr>
            <p:txBody>
              <a:bodyPr wrap="square" lIns="0" tIns="0" rIns="0" bIns="0" rtlCol="0"/>
              <a:lstStyle/>
              <a:p>
                <a:endParaRPr sz="1350" dirty="0"/>
              </a:p>
            </p:txBody>
          </p:sp>
          <p:sp>
            <p:nvSpPr>
              <p:cNvPr id="16" name="object 29"/>
              <p:cNvSpPr/>
              <p:nvPr/>
            </p:nvSpPr>
            <p:spPr>
              <a:xfrm>
                <a:off x="1066384" y="5459240"/>
                <a:ext cx="182245" cy="149860"/>
              </a:xfrm>
              <a:custGeom>
                <a:avLst/>
                <a:gdLst/>
                <a:ahLst/>
                <a:cxnLst/>
                <a:rect l="l" t="t" r="r" b="b"/>
                <a:pathLst>
                  <a:path w="182244" h="149860">
                    <a:moveTo>
                      <a:pt x="90144" y="0"/>
                    </a:moveTo>
                    <a:lnTo>
                      <a:pt x="0" y="149796"/>
                    </a:lnTo>
                    <a:lnTo>
                      <a:pt x="181787" y="149796"/>
                    </a:lnTo>
                    <a:lnTo>
                      <a:pt x="90144" y="0"/>
                    </a:lnTo>
                    <a:close/>
                  </a:path>
                </a:pathLst>
              </a:custGeom>
              <a:solidFill>
                <a:srgbClr val="FF8300"/>
              </a:solidFill>
            </p:spPr>
            <p:txBody>
              <a:bodyPr wrap="square" lIns="0" tIns="0" rIns="0" bIns="0" rtlCol="0"/>
              <a:lstStyle/>
              <a:p>
                <a:endParaRPr sz="1350" dirty="0"/>
              </a:p>
            </p:txBody>
          </p:sp>
        </p:grpSp>
        <p:grpSp>
          <p:nvGrpSpPr>
            <p:cNvPr id="17" name="object 30"/>
            <p:cNvGrpSpPr/>
            <p:nvPr/>
          </p:nvGrpSpPr>
          <p:grpSpPr>
            <a:xfrm>
              <a:off x="903007" y="1457321"/>
              <a:ext cx="2482864" cy="2760110"/>
              <a:chOff x="966760" y="2115908"/>
              <a:chExt cx="3310485" cy="3680146"/>
            </a:xfrm>
          </p:grpSpPr>
          <p:sp>
            <p:nvSpPr>
              <p:cNvPr id="18" name="object 31"/>
              <p:cNvSpPr/>
              <p:nvPr/>
            </p:nvSpPr>
            <p:spPr>
              <a:xfrm>
                <a:off x="1869578" y="2115908"/>
                <a:ext cx="1538089" cy="1535370"/>
              </a:xfrm>
              <a:prstGeom prst="rect">
                <a:avLst/>
              </a:prstGeom>
              <a:blipFill>
                <a:blip r:embed="rId4" cstate="print"/>
                <a:stretch>
                  <a:fillRect/>
                </a:stretch>
              </a:blipFill>
            </p:spPr>
            <p:txBody>
              <a:bodyPr wrap="square" lIns="0" tIns="0" rIns="0" bIns="0" rtlCol="0"/>
              <a:lstStyle/>
              <a:p>
                <a:endParaRPr sz="1350" dirty="0"/>
              </a:p>
            </p:txBody>
          </p:sp>
          <p:sp>
            <p:nvSpPr>
              <p:cNvPr id="19" name="object 32"/>
              <p:cNvSpPr/>
              <p:nvPr/>
            </p:nvSpPr>
            <p:spPr>
              <a:xfrm>
                <a:off x="2914847" y="2186108"/>
                <a:ext cx="1061720" cy="0"/>
              </a:xfrm>
              <a:custGeom>
                <a:avLst/>
                <a:gdLst/>
                <a:ahLst/>
                <a:cxnLst/>
                <a:rect l="l" t="t" r="r" b="b"/>
                <a:pathLst>
                  <a:path w="1061720">
                    <a:moveTo>
                      <a:pt x="0" y="0"/>
                    </a:moveTo>
                    <a:lnTo>
                      <a:pt x="1061580" y="0"/>
                    </a:lnTo>
                  </a:path>
                </a:pathLst>
              </a:custGeom>
              <a:ln w="12700">
                <a:solidFill>
                  <a:srgbClr val="58595B"/>
                </a:solidFill>
              </a:ln>
            </p:spPr>
            <p:txBody>
              <a:bodyPr wrap="square" lIns="0" tIns="0" rIns="0" bIns="0" rtlCol="0"/>
              <a:lstStyle/>
              <a:p>
                <a:endParaRPr sz="1350" dirty="0"/>
              </a:p>
            </p:txBody>
          </p:sp>
          <p:sp>
            <p:nvSpPr>
              <p:cNvPr id="20" name="object 33"/>
              <p:cNvSpPr/>
              <p:nvPr/>
            </p:nvSpPr>
            <p:spPr>
              <a:xfrm>
                <a:off x="3976426" y="2186108"/>
                <a:ext cx="0" cy="205740"/>
              </a:xfrm>
              <a:custGeom>
                <a:avLst/>
                <a:gdLst/>
                <a:ahLst/>
                <a:cxnLst/>
                <a:rect l="l" t="t" r="r" b="b"/>
                <a:pathLst>
                  <a:path h="205739">
                    <a:moveTo>
                      <a:pt x="0" y="0"/>
                    </a:moveTo>
                    <a:lnTo>
                      <a:pt x="0" y="205613"/>
                    </a:lnTo>
                  </a:path>
                </a:pathLst>
              </a:custGeom>
              <a:ln w="12700">
                <a:solidFill>
                  <a:srgbClr val="58595B"/>
                </a:solidFill>
              </a:ln>
            </p:spPr>
            <p:txBody>
              <a:bodyPr wrap="square" lIns="0" tIns="0" rIns="0" bIns="0" rtlCol="0"/>
              <a:lstStyle/>
              <a:p>
                <a:endParaRPr sz="1350" dirty="0"/>
              </a:p>
            </p:txBody>
          </p:sp>
          <p:sp>
            <p:nvSpPr>
              <p:cNvPr id="21" name="object 34"/>
              <p:cNvSpPr/>
              <p:nvPr/>
            </p:nvSpPr>
            <p:spPr>
              <a:xfrm>
                <a:off x="966760" y="3353094"/>
                <a:ext cx="813435" cy="0"/>
              </a:xfrm>
              <a:custGeom>
                <a:avLst/>
                <a:gdLst/>
                <a:ahLst/>
                <a:cxnLst/>
                <a:rect l="l" t="t" r="r" b="b"/>
                <a:pathLst>
                  <a:path w="813435">
                    <a:moveTo>
                      <a:pt x="813117" y="0"/>
                    </a:moveTo>
                    <a:lnTo>
                      <a:pt x="0" y="0"/>
                    </a:lnTo>
                  </a:path>
                </a:pathLst>
              </a:custGeom>
              <a:ln w="12700">
                <a:solidFill>
                  <a:srgbClr val="58595B"/>
                </a:solidFill>
              </a:ln>
            </p:spPr>
            <p:txBody>
              <a:bodyPr wrap="square" lIns="0" tIns="0" rIns="0" bIns="0" rtlCol="0"/>
              <a:lstStyle/>
              <a:p>
                <a:endParaRPr sz="1350" dirty="0"/>
              </a:p>
            </p:txBody>
          </p:sp>
          <p:sp>
            <p:nvSpPr>
              <p:cNvPr id="22" name="object 35"/>
              <p:cNvSpPr/>
              <p:nvPr/>
            </p:nvSpPr>
            <p:spPr>
              <a:xfrm>
                <a:off x="966762" y="3210039"/>
                <a:ext cx="0" cy="134620"/>
              </a:xfrm>
              <a:custGeom>
                <a:avLst/>
                <a:gdLst/>
                <a:ahLst/>
                <a:cxnLst/>
                <a:rect l="l" t="t" r="r" b="b"/>
                <a:pathLst>
                  <a:path h="134620">
                    <a:moveTo>
                      <a:pt x="0" y="134467"/>
                    </a:moveTo>
                    <a:lnTo>
                      <a:pt x="0" y="0"/>
                    </a:lnTo>
                  </a:path>
                </a:pathLst>
              </a:custGeom>
              <a:ln w="12700">
                <a:solidFill>
                  <a:srgbClr val="58595B"/>
                </a:solidFill>
              </a:ln>
            </p:spPr>
            <p:txBody>
              <a:bodyPr wrap="square" lIns="0" tIns="0" rIns="0" bIns="0" rtlCol="0"/>
              <a:lstStyle/>
              <a:p>
                <a:endParaRPr sz="1350" dirty="0"/>
              </a:p>
            </p:txBody>
          </p:sp>
          <p:sp>
            <p:nvSpPr>
              <p:cNvPr id="25" name="object 36"/>
              <p:cNvSpPr/>
              <p:nvPr/>
            </p:nvSpPr>
            <p:spPr>
              <a:xfrm>
                <a:off x="2875071" y="2151259"/>
                <a:ext cx="69697" cy="69697"/>
              </a:xfrm>
              <a:prstGeom prst="rect">
                <a:avLst/>
              </a:prstGeom>
              <a:blipFill>
                <a:blip r:embed="rId5" cstate="print"/>
                <a:stretch>
                  <a:fillRect/>
                </a:stretch>
              </a:blipFill>
            </p:spPr>
            <p:txBody>
              <a:bodyPr wrap="square" lIns="0" tIns="0" rIns="0" bIns="0" rtlCol="0"/>
              <a:lstStyle/>
              <a:p>
                <a:endParaRPr sz="1350" dirty="0"/>
              </a:p>
            </p:txBody>
          </p:sp>
          <p:sp>
            <p:nvSpPr>
              <p:cNvPr id="26" name="object 37"/>
              <p:cNvSpPr/>
              <p:nvPr/>
            </p:nvSpPr>
            <p:spPr>
              <a:xfrm>
                <a:off x="4132454" y="4030232"/>
                <a:ext cx="0" cy="222885"/>
              </a:xfrm>
              <a:custGeom>
                <a:avLst/>
                <a:gdLst/>
                <a:ahLst/>
                <a:cxnLst/>
                <a:rect l="l" t="t" r="r" b="b"/>
                <a:pathLst>
                  <a:path h="222885">
                    <a:moveTo>
                      <a:pt x="0" y="0"/>
                    </a:moveTo>
                    <a:lnTo>
                      <a:pt x="0" y="222758"/>
                    </a:lnTo>
                  </a:path>
                </a:pathLst>
              </a:custGeom>
              <a:solidFill>
                <a:srgbClr val="3A8DDE"/>
              </a:solidFill>
            </p:spPr>
            <p:txBody>
              <a:bodyPr wrap="square" lIns="0" tIns="0" rIns="0" bIns="0" rtlCol="0"/>
              <a:lstStyle/>
              <a:p>
                <a:endParaRPr sz="1350" dirty="0"/>
              </a:p>
            </p:txBody>
          </p:sp>
          <p:sp>
            <p:nvSpPr>
              <p:cNvPr id="27" name="object 38"/>
              <p:cNvSpPr/>
              <p:nvPr/>
            </p:nvSpPr>
            <p:spPr>
              <a:xfrm>
                <a:off x="4132454" y="4030232"/>
                <a:ext cx="0" cy="222885"/>
              </a:xfrm>
              <a:custGeom>
                <a:avLst/>
                <a:gdLst/>
                <a:ahLst/>
                <a:cxnLst/>
                <a:rect l="l" t="t" r="r" b="b"/>
                <a:pathLst>
                  <a:path h="222885">
                    <a:moveTo>
                      <a:pt x="0" y="222758"/>
                    </a:moveTo>
                    <a:lnTo>
                      <a:pt x="0" y="0"/>
                    </a:lnTo>
                  </a:path>
                </a:pathLst>
              </a:custGeom>
              <a:ln w="6489">
                <a:solidFill>
                  <a:srgbClr val="3A8DDE"/>
                </a:solidFill>
              </a:ln>
            </p:spPr>
            <p:txBody>
              <a:bodyPr wrap="square" lIns="0" tIns="0" rIns="0" bIns="0" rtlCol="0"/>
              <a:lstStyle/>
              <a:p>
                <a:endParaRPr sz="1350" dirty="0"/>
              </a:p>
            </p:txBody>
          </p:sp>
          <p:sp>
            <p:nvSpPr>
              <p:cNvPr id="29" name="object 39"/>
              <p:cNvSpPr/>
              <p:nvPr/>
            </p:nvSpPr>
            <p:spPr>
              <a:xfrm>
                <a:off x="4039476" y="4263406"/>
                <a:ext cx="186055" cy="842010"/>
              </a:xfrm>
              <a:custGeom>
                <a:avLst/>
                <a:gdLst/>
                <a:ahLst/>
                <a:cxnLst/>
                <a:rect l="l" t="t" r="r" b="b"/>
                <a:pathLst>
                  <a:path w="186054" h="842010">
                    <a:moveTo>
                      <a:pt x="81813" y="0"/>
                    </a:moveTo>
                    <a:lnTo>
                      <a:pt x="39293" y="16437"/>
                    </a:lnTo>
                    <a:lnTo>
                      <a:pt x="7223" y="56599"/>
                    </a:lnTo>
                    <a:lnTo>
                      <a:pt x="0" y="841489"/>
                    </a:lnTo>
                    <a:lnTo>
                      <a:pt x="185775" y="841552"/>
                    </a:lnTo>
                    <a:lnTo>
                      <a:pt x="185957" y="92163"/>
                    </a:lnTo>
                    <a:lnTo>
                      <a:pt x="182924" y="68389"/>
                    </a:lnTo>
                    <a:lnTo>
                      <a:pt x="160052" y="27744"/>
                    </a:lnTo>
                    <a:lnTo>
                      <a:pt x="123483" y="4425"/>
                    </a:lnTo>
                    <a:lnTo>
                      <a:pt x="81813" y="0"/>
                    </a:lnTo>
                    <a:close/>
                  </a:path>
                </a:pathLst>
              </a:custGeom>
              <a:solidFill>
                <a:srgbClr val="FF8300">
                  <a:alpha val="25000"/>
                </a:srgbClr>
              </a:solidFill>
            </p:spPr>
            <p:txBody>
              <a:bodyPr wrap="square" lIns="0" tIns="0" rIns="0" bIns="0" rtlCol="0"/>
              <a:lstStyle/>
              <a:p>
                <a:endParaRPr sz="1350" dirty="0"/>
              </a:p>
            </p:txBody>
          </p:sp>
          <p:sp>
            <p:nvSpPr>
              <p:cNvPr id="30" name="object 40"/>
              <p:cNvSpPr/>
              <p:nvPr/>
            </p:nvSpPr>
            <p:spPr>
              <a:xfrm>
                <a:off x="4093997" y="4396371"/>
                <a:ext cx="77470" cy="942975"/>
              </a:xfrm>
              <a:custGeom>
                <a:avLst/>
                <a:gdLst/>
                <a:ahLst/>
                <a:cxnLst/>
                <a:rect l="l" t="t" r="r" b="b"/>
                <a:pathLst>
                  <a:path w="77470" h="942975">
                    <a:moveTo>
                      <a:pt x="76923" y="0"/>
                    </a:moveTo>
                    <a:lnTo>
                      <a:pt x="0" y="0"/>
                    </a:lnTo>
                    <a:lnTo>
                      <a:pt x="0" y="942708"/>
                    </a:lnTo>
                    <a:lnTo>
                      <a:pt x="76923" y="942708"/>
                    </a:lnTo>
                    <a:lnTo>
                      <a:pt x="76923" y="0"/>
                    </a:lnTo>
                    <a:close/>
                  </a:path>
                </a:pathLst>
              </a:custGeom>
              <a:solidFill>
                <a:srgbClr val="FF8300">
                  <a:alpha val="47999"/>
                </a:srgbClr>
              </a:solidFill>
            </p:spPr>
            <p:txBody>
              <a:bodyPr wrap="square" lIns="0" tIns="0" rIns="0" bIns="0" rtlCol="0"/>
              <a:lstStyle/>
              <a:p>
                <a:endParaRPr sz="1350" dirty="0"/>
              </a:p>
            </p:txBody>
          </p:sp>
          <p:sp>
            <p:nvSpPr>
              <p:cNvPr id="31" name="object 41"/>
              <p:cNvSpPr/>
              <p:nvPr/>
            </p:nvSpPr>
            <p:spPr>
              <a:xfrm>
                <a:off x="4006996" y="5325927"/>
                <a:ext cx="251460" cy="26670"/>
              </a:xfrm>
              <a:custGeom>
                <a:avLst/>
                <a:gdLst/>
                <a:ahLst/>
                <a:cxnLst/>
                <a:rect l="l" t="t" r="r" b="b"/>
                <a:pathLst>
                  <a:path w="251460" h="26670">
                    <a:moveTo>
                      <a:pt x="250926" y="76"/>
                    </a:moveTo>
                    <a:lnTo>
                      <a:pt x="0" y="0"/>
                    </a:lnTo>
                    <a:lnTo>
                      <a:pt x="0" y="26225"/>
                    </a:lnTo>
                    <a:lnTo>
                      <a:pt x="250926" y="26301"/>
                    </a:lnTo>
                    <a:lnTo>
                      <a:pt x="250926" y="76"/>
                    </a:lnTo>
                    <a:close/>
                  </a:path>
                </a:pathLst>
              </a:custGeom>
              <a:solidFill>
                <a:srgbClr val="FCFCFC"/>
              </a:solidFill>
            </p:spPr>
            <p:txBody>
              <a:bodyPr wrap="square" lIns="0" tIns="0" rIns="0" bIns="0" rtlCol="0"/>
              <a:lstStyle/>
              <a:p>
                <a:endParaRPr sz="1350" dirty="0"/>
              </a:p>
            </p:txBody>
          </p:sp>
          <p:sp>
            <p:nvSpPr>
              <p:cNvPr id="32" name="object 42"/>
              <p:cNvSpPr/>
              <p:nvPr/>
            </p:nvSpPr>
            <p:spPr>
              <a:xfrm>
                <a:off x="4058381" y="4282161"/>
                <a:ext cx="148590" cy="403225"/>
              </a:xfrm>
              <a:custGeom>
                <a:avLst/>
                <a:gdLst/>
                <a:ahLst/>
                <a:cxnLst/>
                <a:rect l="l" t="t" r="r" b="b"/>
                <a:pathLst>
                  <a:path w="148589" h="403225">
                    <a:moveTo>
                      <a:pt x="74142" y="0"/>
                    </a:moveTo>
                    <a:lnTo>
                      <a:pt x="21790" y="21667"/>
                    </a:lnTo>
                    <a:lnTo>
                      <a:pt x="88" y="74015"/>
                    </a:lnTo>
                    <a:lnTo>
                      <a:pt x="0" y="403199"/>
                    </a:lnTo>
                    <a:lnTo>
                      <a:pt x="148056" y="402018"/>
                    </a:lnTo>
                    <a:lnTo>
                      <a:pt x="148158" y="74066"/>
                    </a:lnTo>
                    <a:lnTo>
                      <a:pt x="142349" y="45243"/>
                    </a:lnTo>
                    <a:lnTo>
                      <a:pt x="126490" y="21702"/>
                    </a:lnTo>
                    <a:lnTo>
                      <a:pt x="102961" y="5827"/>
                    </a:lnTo>
                    <a:lnTo>
                      <a:pt x="74142" y="0"/>
                    </a:lnTo>
                    <a:close/>
                  </a:path>
                </a:pathLst>
              </a:custGeom>
              <a:solidFill>
                <a:srgbClr val="3A8DDE"/>
              </a:solidFill>
            </p:spPr>
            <p:txBody>
              <a:bodyPr wrap="square" lIns="0" tIns="0" rIns="0" bIns="0" rtlCol="0"/>
              <a:lstStyle/>
              <a:p>
                <a:endParaRPr sz="1350" dirty="0"/>
              </a:p>
            </p:txBody>
          </p:sp>
          <p:sp>
            <p:nvSpPr>
              <p:cNvPr id="33" name="object 43"/>
              <p:cNvSpPr/>
              <p:nvPr/>
            </p:nvSpPr>
            <p:spPr>
              <a:xfrm>
                <a:off x="3987685" y="5098744"/>
                <a:ext cx="289560" cy="264160"/>
              </a:xfrm>
              <a:custGeom>
                <a:avLst/>
                <a:gdLst/>
                <a:ahLst/>
                <a:cxnLst/>
                <a:rect l="l" t="t" r="r" b="b"/>
                <a:pathLst>
                  <a:path w="289560" h="264160">
                    <a:moveTo>
                      <a:pt x="287096" y="4902"/>
                    </a:moveTo>
                    <a:lnTo>
                      <a:pt x="282194" y="0"/>
                    </a:lnTo>
                    <a:lnTo>
                      <a:pt x="7340" y="0"/>
                    </a:lnTo>
                    <a:lnTo>
                      <a:pt x="2438" y="4902"/>
                    </a:lnTo>
                    <a:lnTo>
                      <a:pt x="2438" y="16992"/>
                    </a:lnTo>
                    <a:lnTo>
                      <a:pt x="7340" y="21907"/>
                    </a:lnTo>
                    <a:lnTo>
                      <a:pt x="13385" y="21907"/>
                    </a:lnTo>
                    <a:lnTo>
                      <a:pt x="282194" y="21907"/>
                    </a:lnTo>
                    <a:lnTo>
                      <a:pt x="287096" y="16992"/>
                    </a:lnTo>
                    <a:lnTo>
                      <a:pt x="287096" y="4902"/>
                    </a:lnTo>
                    <a:close/>
                  </a:path>
                  <a:path w="289560" h="264160">
                    <a:moveTo>
                      <a:pt x="289534" y="240334"/>
                    </a:moveTo>
                    <a:lnTo>
                      <a:pt x="287705" y="231292"/>
                    </a:lnTo>
                    <a:lnTo>
                      <a:pt x="282727" y="223913"/>
                    </a:lnTo>
                    <a:lnTo>
                      <a:pt x="275348" y="218935"/>
                    </a:lnTo>
                    <a:lnTo>
                      <a:pt x="266306" y="217106"/>
                    </a:lnTo>
                    <a:lnTo>
                      <a:pt x="23228" y="217106"/>
                    </a:lnTo>
                    <a:lnTo>
                      <a:pt x="14185" y="218935"/>
                    </a:lnTo>
                    <a:lnTo>
                      <a:pt x="6807" y="223913"/>
                    </a:lnTo>
                    <a:lnTo>
                      <a:pt x="1828" y="231292"/>
                    </a:lnTo>
                    <a:lnTo>
                      <a:pt x="0" y="240334"/>
                    </a:lnTo>
                    <a:lnTo>
                      <a:pt x="1828" y="249377"/>
                    </a:lnTo>
                    <a:lnTo>
                      <a:pt x="6807" y="256768"/>
                    </a:lnTo>
                    <a:lnTo>
                      <a:pt x="14185" y="261747"/>
                    </a:lnTo>
                    <a:lnTo>
                      <a:pt x="23228" y="263563"/>
                    </a:lnTo>
                    <a:lnTo>
                      <a:pt x="266306" y="263563"/>
                    </a:lnTo>
                    <a:lnTo>
                      <a:pt x="275348" y="261747"/>
                    </a:lnTo>
                    <a:lnTo>
                      <a:pt x="282727" y="256768"/>
                    </a:lnTo>
                    <a:lnTo>
                      <a:pt x="287705" y="249377"/>
                    </a:lnTo>
                    <a:lnTo>
                      <a:pt x="289534" y="240334"/>
                    </a:lnTo>
                    <a:close/>
                  </a:path>
                </a:pathLst>
              </a:custGeom>
              <a:solidFill>
                <a:srgbClr val="FF8300"/>
              </a:solidFill>
            </p:spPr>
            <p:txBody>
              <a:bodyPr wrap="square" lIns="0" tIns="0" rIns="0" bIns="0" rtlCol="0"/>
              <a:lstStyle/>
              <a:p>
                <a:endParaRPr sz="1350" dirty="0"/>
              </a:p>
            </p:txBody>
          </p:sp>
          <p:sp>
            <p:nvSpPr>
              <p:cNvPr id="34" name="object 44"/>
              <p:cNvSpPr/>
              <p:nvPr/>
            </p:nvSpPr>
            <p:spPr>
              <a:xfrm>
                <a:off x="4117049" y="4245293"/>
                <a:ext cx="31115" cy="19050"/>
              </a:xfrm>
              <a:custGeom>
                <a:avLst/>
                <a:gdLst/>
                <a:ahLst/>
                <a:cxnLst/>
                <a:rect l="l" t="t" r="r" b="b"/>
                <a:pathLst>
                  <a:path w="31114" h="19050">
                    <a:moveTo>
                      <a:pt x="27470" y="0"/>
                    </a:moveTo>
                    <a:lnTo>
                      <a:pt x="3340" y="0"/>
                    </a:lnTo>
                    <a:lnTo>
                      <a:pt x="0" y="3340"/>
                    </a:lnTo>
                    <a:lnTo>
                      <a:pt x="0" y="15468"/>
                    </a:lnTo>
                    <a:lnTo>
                      <a:pt x="3340" y="18808"/>
                    </a:lnTo>
                    <a:lnTo>
                      <a:pt x="7467" y="18808"/>
                    </a:lnTo>
                    <a:lnTo>
                      <a:pt x="27470" y="18808"/>
                    </a:lnTo>
                    <a:lnTo>
                      <a:pt x="30810" y="15468"/>
                    </a:lnTo>
                    <a:lnTo>
                      <a:pt x="30810" y="3340"/>
                    </a:lnTo>
                    <a:lnTo>
                      <a:pt x="27470" y="0"/>
                    </a:lnTo>
                    <a:close/>
                  </a:path>
                </a:pathLst>
              </a:custGeom>
              <a:solidFill>
                <a:srgbClr val="3A8DDE"/>
              </a:solidFill>
            </p:spPr>
            <p:txBody>
              <a:bodyPr wrap="square" lIns="0" tIns="0" rIns="0" bIns="0" rtlCol="0"/>
              <a:lstStyle/>
              <a:p>
                <a:endParaRPr sz="1350" dirty="0"/>
              </a:p>
            </p:txBody>
          </p:sp>
          <p:sp>
            <p:nvSpPr>
              <p:cNvPr id="35" name="object 45"/>
              <p:cNvSpPr/>
              <p:nvPr/>
            </p:nvSpPr>
            <p:spPr>
              <a:xfrm>
                <a:off x="4039590" y="4684179"/>
                <a:ext cx="186055" cy="28575"/>
              </a:xfrm>
              <a:custGeom>
                <a:avLst/>
                <a:gdLst/>
                <a:ahLst/>
                <a:cxnLst/>
                <a:rect l="l" t="t" r="r" b="b"/>
                <a:pathLst>
                  <a:path w="186054" h="28575">
                    <a:moveTo>
                      <a:pt x="185851" y="0"/>
                    </a:moveTo>
                    <a:lnTo>
                      <a:pt x="0" y="0"/>
                    </a:lnTo>
                    <a:lnTo>
                      <a:pt x="0" y="28066"/>
                    </a:lnTo>
                    <a:lnTo>
                      <a:pt x="185851" y="28066"/>
                    </a:lnTo>
                    <a:lnTo>
                      <a:pt x="185851" y="0"/>
                    </a:lnTo>
                    <a:close/>
                  </a:path>
                </a:pathLst>
              </a:custGeom>
              <a:solidFill>
                <a:srgbClr val="FF8300"/>
              </a:solidFill>
            </p:spPr>
            <p:txBody>
              <a:bodyPr wrap="square" lIns="0" tIns="0" rIns="0" bIns="0" rtlCol="0"/>
              <a:lstStyle/>
              <a:p>
                <a:endParaRPr sz="1350" dirty="0"/>
              </a:p>
            </p:txBody>
          </p:sp>
          <p:sp>
            <p:nvSpPr>
              <p:cNvPr id="36" name="object 46"/>
              <p:cNvSpPr/>
              <p:nvPr/>
            </p:nvSpPr>
            <p:spPr>
              <a:xfrm>
                <a:off x="4062431" y="4999052"/>
                <a:ext cx="36195" cy="0"/>
              </a:xfrm>
              <a:custGeom>
                <a:avLst/>
                <a:gdLst/>
                <a:ahLst/>
                <a:cxnLst/>
                <a:rect l="l" t="t" r="r" b="b"/>
                <a:pathLst>
                  <a:path w="36195">
                    <a:moveTo>
                      <a:pt x="0" y="0"/>
                    </a:moveTo>
                    <a:lnTo>
                      <a:pt x="35610" y="0"/>
                    </a:lnTo>
                  </a:path>
                </a:pathLst>
              </a:custGeom>
              <a:ln w="8445">
                <a:solidFill>
                  <a:srgbClr val="FFFFFF"/>
                </a:solidFill>
              </a:ln>
            </p:spPr>
            <p:txBody>
              <a:bodyPr wrap="square" lIns="0" tIns="0" rIns="0" bIns="0" rtlCol="0"/>
              <a:lstStyle/>
              <a:p>
                <a:endParaRPr sz="1350" dirty="0"/>
              </a:p>
            </p:txBody>
          </p:sp>
          <p:sp>
            <p:nvSpPr>
              <p:cNvPr id="37" name="object 47"/>
              <p:cNvSpPr/>
              <p:nvPr/>
            </p:nvSpPr>
            <p:spPr>
              <a:xfrm>
                <a:off x="4062431" y="4965964"/>
                <a:ext cx="14604" cy="0"/>
              </a:xfrm>
              <a:custGeom>
                <a:avLst/>
                <a:gdLst/>
                <a:ahLst/>
                <a:cxnLst/>
                <a:rect l="l" t="t" r="r" b="b"/>
                <a:pathLst>
                  <a:path w="14604">
                    <a:moveTo>
                      <a:pt x="0" y="0"/>
                    </a:moveTo>
                    <a:lnTo>
                      <a:pt x="14490" y="0"/>
                    </a:lnTo>
                  </a:path>
                </a:pathLst>
              </a:custGeom>
              <a:ln w="8445">
                <a:solidFill>
                  <a:srgbClr val="FFFFFF"/>
                </a:solidFill>
              </a:ln>
            </p:spPr>
            <p:txBody>
              <a:bodyPr wrap="square" lIns="0" tIns="0" rIns="0" bIns="0" rtlCol="0"/>
              <a:lstStyle/>
              <a:p>
                <a:endParaRPr sz="1350" dirty="0"/>
              </a:p>
            </p:txBody>
          </p:sp>
          <p:sp>
            <p:nvSpPr>
              <p:cNvPr id="38" name="object 48"/>
              <p:cNvSpPr/>
              <p:nvPr/>
            </p:nvSpPr>
            <p:spPr>
              <a:xfrm>
                <a:off x="4062431" y="4932874"/>
                <a:ext cx="14604" cy="0"/>
              </a:xfrm>
              <a:custGeom>
                <a:avLst/>
                <a:gdLst/>
                <a:ahLst/>
                <a:cxnLst/>
                <a:rect l="l" t="t" r="r" b="b"/>
                <a:pathLst>
                  <a:path w="14604">
                    <a:moveTo>
                      <a:pt x="0" y="0"/>
                    </a:moveTo>
                    <a:lnTo>
                      <a:pt x="14490" y="0"/>
                    </a:lnTo>
                  </a:path>
                </a:pathLst>
              </a:custGeom>
              <a:ln w="8445">
                <a:solidFill>
                  <a:srgbClr val="FFFFFF"/>
                </a:solidFill>
              </a:ln>
            </p:spPr>
            <p:txBody>
              <a:bodyPr wrap="square" lIns="0" tIns="0" rIns="0" bIns="0" rtlCol="0"/>
              <a:lstStyle/>
              <a:p>
                <a:endParaRPr sz="1350" dirty="0"/>
              </a:p>
            </p:txBody>
          </p:sp>
          <p:sp>
            <p:nvSpPr>
              <p:cNvPr id="39" name="object 49"/>
              <p:cNvSpPr/>
              <p:nvPr/>
            </p:nvSpPr>
            <p:spPr>
              <a:xfrm>
                <a:off x="4062431" y="4899784"/>
                <a:ext cx="14604" cy="0"/>
              </a:xfrm>
              <a:custGeom>
                <a:avLst/>
                <a:gdLst/>
                <a:ahLst/>
                <a:cxnLst/>
                <a:rect l="l" t="t" r="r" b="b"/>
                <a:pathLst>
                  <a:path w="14604">
                    <a:moveTo>
                      <a:pt x="0" y="0"/>
                    </a:moveTo>
                    <a:lnTo>
                      <a:pt x="14490" y="0"/>
                    </a:lnTo>
                  </a:path>
                </a:pathLst>
              </a:custGeom>
              <a:ln w="8445">
                <a:solidFill>
                  <a:srgbClr val="FFFFFF"/>
                </a:solidFill>
              </a:ln>
            </p:spPr>
            <p:txBody>
              <a:bodyPr wrap="square" lIns="0" tIns="0" rIns="0" bIns="0" rtlCol="0"/>
              <a:lstStyle/>
              <a:p>
                <a:endParaRPr sz="1350" dirty="0"/>
              </a:p>
            </p:txBody>
          </p:sp>
          <p:sp>
            <p:nvSpPr>
              <p:cNvPr id="40" name="object 50"/>
              <p:cNvSpPr/>
              <p:nvPr/>
            </p:nvSpPr>
            <p:spPr>
              <a:xfrm>
                <a:off x="4062431" y="4866695"/>
                <a:ext cx="14604" cy="0"/>
              </a:xfrm>
              <a:custGeom>
                <a:avLst/>
                <a:gdLst/>
                <a:ahLst/>
                <a:cxnLst/>
                <a:rect l="l" t="t" r="r" b="b"/>
                <a:pathLst>
                  <a:path w="14604">
                    <a:moveTo>
                      <a:pt x="0" y="0"/>
                    </a:moveTo>
                    <a:lnTo>
                      <a:pt x="14490" y="0"/>
                    </a:lnTo>
                  </a:path>
                </a:pathLst>
              </a:custGeom>
              <a:ln w="8445">
                <a:solidFill>
                  <a:srgbClr val="FFFFFF"/>
                </a:solidFill>
              </a:ln>
            </p:spPr>
            <p:txBody>
              <a:bodyPr wrap="square" lIns="0" tIns="0" rIns="0" bIns="0" rtlCol="0"/>
              <a:lstStyle/>
              <a:p>
                <a:endParaRPr sz="1350" dirty="0"/>
              </a:p>
            </p:txBody>
          </p:sp>
          <p:sp>
            <p:nvSpPr>
              <p:cNvPr id="41" name="object 51"/>
              <p:cNvSpPr/>
              <p:nvPr/>
            </p:nvSpPr>
            <p:spPr>
              <a:xfrm>
                <a:off x="4062431" y="4833618"/>
                <a:ext cx="36195" cy="0"/>
              </a:xfrm>
              <a:custGeom>
                <a:avLst/>
                <a:gdLst/>
                <a:ahLst/>
                <a:cxnLst/>
                <a:rect l="l" t="t" r="r" b="b"/>
                <a:pathLst>
                  <a:path w="36195">
                    <a:moveTo>
                      <a:pt x="0" y="0"/>
                    </a:moveTo>
                    <a:lnTo>
                      <a:pt x="35610" y="0"/>
                    </a:lnTo>
                  </a:path>
                </a:pathLst>
              </a:custGeom>
              <a:ln w="8445">
                <a:solidFill>
                  <a:srgbClr val="FFFFFF"/>
                </a:solidFill>
              </a:ln>
            </p:spPr>
            <p:txBody>
              <a:bodyPr wrap="square" lIns="0" tIns="0" rIns="0" bIns="0" rtlCol="0"/>
              <a:lstStyle/>
              <a:p>
                <a:endParaRPr sz="1350" dirty="0"/>
              </a:p>
            </p:txBody>
          </p:sp>
          <p:sp>
            <p:nvSpPr>
              <p:cNvPr id="42" name="object 52"/>
              <p:cNvSpPr/>
              <p:nvPr/>
            </p:nvSpPr>
            <p:spPr>
              <a:xfrm>
                <a:off x="4062431" y="4800529"/>
                <a:ext cx="14604" cy="0"/>
              </a:xfrm>
              <a:custGeom>
                <a:avLst/>
                <a:gdLst/>
                <a:ahLst/>
                <a:cxnLst/>
                <a:rect l="l" t="t" r="r" b="b"/>
                <a:pathLst>
                  <a:path w="14604">
                    <a:moveTo>
                      <a:pt x="0" y="0"/>
                    </a:moveTo>
                    <a:lnTo>
                      <a:pt x="14490" y="0"/>
                    </a:lnTo>
                  </a:path>
                </a:pathLst>
              </a:custGeom>
              <a:ln w="8445">
                <a:solidFill>
                  <a:srgbClr val="FFFFFF"/>
                </a:solidFill>
              </a:ln>
            </p:spPr>
            <p:txBody>
              <a:bodyPr wrap="square" lIns="0" tIns="0" rIns="0" bIns="0" rtlCol="0"/>
              <a:lstStyle/>
              <a:p>
                <a:endParaRPr sz="1350" dirty="0"/>
              </a:p>
            </p:txBody>
          </p:sp>
          <p:sp>
            <p:nvSpPr>
              <p:cNvPr id="43" name="object 53"/>
              <p:cNvSpPr/>
              <p:nvPr/>
            </p:nvSpPr>
            <p:spPr>
              <a:xfrm>
                <a:off x="4062431" y="4767439"/>
                <a:ext cx="14604" cy="0"/>
              </a:xfrm>
              <a:custGeom>
                <a:avLst/>
                <a:gdLst/>
                <a:ahLst/>
                <a:cxnLst/>
                <a:rect l="l" t="t" r="r" b="b"/>
                <a:pathLst>
                  <a:path w="14604">
                    <a:moveTo>
                      <a:pt x="0" y="0"/>
                    </a:moveTo>
                    <a:lnTo>
                      <a:pt x="14490" y="0"/>
                    </a:lnTo>
                  </a:path>
                </a:pathLst>
              </a:custGeom>
              <a:ln w="8445">
                <a:solidFill>
                  <a:srgbClr val="FFFFFF"/>
                </a:solidFill>
              </a:ln>
            </p:spPr>
            <p:txBody>
              <a:bodyPr wrap="square" lIns="0" tIns="0" rIns="0" bIns="0" rtlCol="0"/>
              <a:lstStyle/>
              <a:p>
                <a:endParaRPr sz="1350" dirty="0"/>
              </a:p>
            </p:txBody>
          </p:sp>
          <p:sp>
            <p:nvSpPr>
              <p:cNvPr id="44" name="object 54"/>
              <p:cNvSpPr/>
              <p:nvPr/>
            </p:nvSpPr>
            <p:spPr>
              <a:xfrm>
                <a:off x="4062431" y="4734350"/>
                <a:ext cx="14604" cy="0"/>
              </a:xfrm>
              <a:custGeom>
                <a:avLst/>
                <a:gdLst/>
                <a:ahLst/>
                <a:cxnLst/>
                <a:rect l="l" t="t" r="r" b="b"/>
                <a:pathLst>
                  <a:path w="14604">
                    <a:moveTo>
                      <a:pt x="0" y="0"/>
                    </a:moveTo>
                    <a:lnTo>
                      <a:pt x="14490" y="0"/>
                    </a:lnTo>
                  </a:path>
                </a:pathLst>
              </a:custGeom>
              <a:ln w="8445">
                <a:solidFill>
                  <a:srgbClr val="FFFFFF"/>
                </a:solidFill>
              </a:ln>
            </p:spPr>
            <p:txBody>
              <a:bodyPr wrap="square" lIns="0" tIns="0" rIns="0" bIns="0" rtlCol="0"/>
              <a:lstStyle/>
              <a:p>
                <a:endParaRPr sz="1350" dirty="0"/>
              </a:p>
            </p:txBody>
          </p:sp>
          <p:sp>
            <p:nvSpPr>
              <p:cNvPr id="45" name="object 55"/>
              <p:cNvSpPr/>
              <p:nvPr/>
            </p:nvSpPr>
            <p:spPr>
              <a:xfrm>
                <a:off x="4062431" y="4701260"/>
                <a:ext cx="14604" cy="0"/>
              </a:xfrm>
              <a:custGeom>
                <a:avLst/>
                <a:gdLst/>
                <a:ahLst/>
                <a:cxnLst/>
                <a:rect l="l" t="t" r="r" b="b"/>
                <a:pathLst>
                  <a:path w="14604">
                    <a:moveTo>
                      <a:pt x="0" y="0"/>
                    </a:moveTo>
                    <a:lnTo>
                      <a:pt x="14490" y="0"/>
                    </a:lnTo>
                  </a:path>
                </a:pathLst>
              </a:custGeom>
              <a:ln w="8445">
                <a:solidFill>
                  <a:srgbClr val="FFFFFF"/>
                </a:solidFill>
              </a:ln>
            </p:spPr>
            <p:txBody>
              <a:bodyPr wrap="square" lIns="0" tIns="0" rIns="0" bIns="0" rtlCol="0"/>
              <a:lstStyle/>
              <a:p>
                <a:endParaRPr sz="1350" dirty="0"/>
              </a:p>
            </p:txBody>
          </p:sp>
          <p:sp>
            <p:nvSpPr>
              <p:cNvPr id="46" name="object 56"/>
              <p:cNvSpPr/>
              <p:nvPr/>
            </p:nvSpPr>
            <p:spPr>
              <a:xfrm>
                <a:off x="4062431" y="4668170"/>
                <a:ext cx="36195" cy="0"/>
              </a:xfrm>
              <a:custGeom>
                <a:avLst/>
                <a:gdLst/>
                <a:ahLst/>
                <a:cxnLst/>
                <a:rect l="l" t="t" r="r" b="b"/>
                <a:pathLst>
                  <a:path w="36195">
                    <a:moveTo>
                      <a:pt x="0" y="0"/>
                    </a:moveTo>
                    <a:lnTo>
                      <a:pt x="35610" y="0"/>
                    </a:lnTo>
                  </a:path>
                </a:pathLst>
              </a:custGeom>
              <a:ln w="8445">
                <a:solidFill>
                  <a:srgbClr val="FFFFFF"/>
                </a:solidFill>
              </a:ln>
            </p:spPr>
            <p:txBody>
              <a:bodyPr wrap="square" lIns="0" tIns="0" rIns="0" bIns="0" rtlCol="0"/>
              <a:lstStyle/>
              <a:p>
                <a:endParaRPr sz="1350" dirty="0"/>
              </a:p>
            </p:txBody>
          </p:sp>
          <p:sp>
            <p:nvSpPr>
              <p:cNvPr id="47" name="object 57"/>
              <p:cNvSpPr/>
              <p:nvPr/>
            </p:nvSpPr>
            <p:spPr>
              <a:xfrm>
                <a:off x="4062431" y="4635093"/>
                <a:ext cx="14604" cy="0"/>
              </a:xfrm>
              <a:custGeom>
                <a:avLst/>
                <a:gdLst/>
                <a:ahLst/>
                <a:cxnLst/>
                <a:rect l="l" t="t" r="r" b="b"/>
                <a:pathLst>
                  <a:path w="14604">
                    <a:moveTo>
                      <a:pt x="0" y="0"/>
                    </a:moveTo>
                    <a:lnTo>
                      <a:pt x="14490" y="0"/>
                    </a:lnTo>
                  </a:path>
                </a:pathLst>
              </a:custGeom>
              <a:ln w="8445">
                <a:solidFill>
                  <a:srgbClr val="FFFFFF"/>
                </a:solidFill>
              </a:ln>
            </p:spPr>
            <p:txBody>
              <a:bodyPr wrap="square" lIns="0" tIns="0" rIns="0" bIns="0" rtlCol="0"/>
              <a:lstStyle/>
              <a:p>
                <a:endParaRPr sz="1350" dirty="0"/>
              </a:p>
            </p:txBody>
          </p:sp>
          <p:sp>
            <p:nvSpPr>
              <p:cNvPr id="48" name="object 58"/>
              <p:cNvSpPr/>
              <p:nvPr/>
            </p:nvSpPr>
            <p:spPr>
              <a:xfrm>
                <a:off x="4062431" y="4602005"/>
                <a:ext cx="14604" cy="0"/>
              </a:xfrm>
              <a:custGeom>
                <a:avLst/>
                <a:gdLst/>
                <a:ahLst/>
                <a:cxnLst/>
                <a:rect l="l" t="t" r="r" b="b"/>
                <a:pathLst>
                  <a:path w="14604">
                    <a:moveTo>
                      <a:pt x="0" y="0"/>
                    </a:moveTo>
                    <a:lnTo>
                      <a:pt x="14490" y="0"/>
                    </a:lnTo>
                  </a:path>
                </a:pathLst>
              </a:custGeom>
              <a:ln w="8445">
                <a:solidFill>
                  <a:srgbClr val="FFFFFF"/>
                </a:solidFill>
              </a:ln>
            </p:spPr>
            <p:txBody>
              <a:bodyPr wrap="square" lIns="0" tIns="0" rIns="0" bIns="0" rtlCol="0"/>
              <a:lstStyle/>
              <a:p>
                <a:endParaRPr sz="1350" dirty="0"/>
              </a:p>
            </p:txBody>
          </p:sp>
          <p:sp>
            <p:nvSpPr>
              <p:cNvPr id="49" name="object 59"/>
              <p:cNvSpPr/>
              <p:nvPr/>
            </p:nvSpPr>
            <p:spPr>
              <a:xfrm>
                <a:off x="4062431" y="4568915"/>
                <a:ext cx="14604" cy="0"/>
              </a:xfrm>
              <a:custGeom>
                <a:avLst/>
                <a:gdLst/>
                <a:ahLst/>
                <a:cxnLst/>
                <a:rect l="l" t="t" r="r" b="b"/>
                <a:pathLst>
                  <a:path w="14604">
                    <a:moveTo>
                      <a:pt x="0" y="0"/>
                    </a:moveTo>
                    <a:lnTo>
                      <a:pt x="14490" y="0"/>
                    </a:lnTo>
                  </a:path>
                </a:pathLst>
              </a:custGeom>
              <a:ln w="8445">
                <a:solidFill>
                  <a:srgbClr val="FFFFFF"/>
                </a:solidFill>
              </a:ln>
            </p:spPr>
            <p:txBody>
              <a:bodyPr wrap="square" lIns="0" tIns="0" rIns="0" bIns="0" rtlCol="0"/>
              <a:lstStyle/>
              <a:p>
                <a:endParaRPr sz="1350" dirty="0"/>
              </a:p>
            </p:txBody>
          </p:sp>
          <p:sp>
            <p:nvSpPr>
              <p:cNvPr id="50" name="object 60"/>
              <p:cNvSpPr/>
              <p:nvPr/>
            </p:nvSpPr>
            <p:spPr>
              <a:xfrm>
                <a:off x="4062431" y="4535825"/>
                <a:ext cx="14604" cy="0"/>
              </a:xfrm>
              <a:custGeom>
                <a:avLst/>
                <a:gdLst/>
                <a:ahLst/>
                <a:cxnLst/>
                <a:rect l="l" t="t" r="r" b="b"/>
                <a:pathLst>
                  <a:path w="14604">
                    <a:moveTo>
                      <a:pt x="0" y="0"/>
                    </a:moveTo>
                    <a:lnTo>
                      <a:pt x="14490" y="0"/>
                    </a:lnTo>
                  </a:path>
                </a:pathLst>
              </a:custGeom>
              <a:ln w="8445">
                <a:solidFill>
                  <a:srgbClr val="FFFFFF"/>
                </a:solidFill>
              </a:ln>
            </p:spPr>
            <p:txBody>
              <a:bodyPr wrap="square" lIns="0" tIns="0" rIns="0" bIns="0" rtlCol="0"/>
              <a:lstStyle/>
              <a:p>
                <a:endParaRPr sz="1350" dirty="0"/>
              </a:p>
            </p:txBody>
          </p:sp>
          <p:sp>
            <p:nvSpPr>
              <p:cNvPr id="51" name="object 61"/>
              <p:cNvSpPr/>
              <p:nvPr/>
            </p:nvSpPr>
            <p:spPr>
              <a:xfrm>
                <a:off x="4062431" y="4502736"/>
                <a:ext cx="36195" cy="0"/>
              </a:xfrm>
              <a:custGeom>
                <a:avLst/>
                <a:gdLst/>
                <a:ahLst/>
                <a:cxnLst/>
                <a:rect l="l" t="t" r="r" b="b"/>
                <a:pathLst>
                  <a:path w="36195">
                    <a:moveTo>
                      <a:pt x="0" y="0"/>
                    </a:moveTo>
                    <a:lnTo>
                      <a:pt x="35610" y="0"/>
                    </a:lnTo>
                  </a:path>
                </a:pathLst>
              </a:custGeom>
              <a:ln w="8445">
                <a:solidFill>
                  <a:srgbClr val="FFFFFF"/>
                </a:solidFill>
              </a:ln>
            </p:spPr>
            <p:txBody>
              <a:bodyPr wrap="square" lIns="0" tIns="0" rIns="0" bIns="0" rtlCol="0"/>
              <a:lstStyle/>
              <a:p>
                <a:endParaRPr sz="1350" dirty="0"/>
              </a:p>
            </p:txBody>
          </p:sp>
          <p:sp>
            <p:nvSpPr>
              <p:cNvPr id="52" name="object 62"/>
              <p:cNvSpPr/>
              <p:nvPr/>
            </p:nvSpPr>
            <p:spPr>
              <a:xfrm>
                <a:off x="4062431" y="4469646"/>
                <a:ext cx="14604" cy="0"/>
              </a:xfrm>
              <a:custGeom>
                <a:avLst/>
                <a:gdLst/>
                <a:ahLst/>
                <a:cxnLst/>
                <a:rect l="l" t="t" r="r" b="b"/>
                <a:pathLst>
                  <a:path w="14604">
                    <a:moveTo>
                      <a:pt x="0" y="0"/>
                    </a:moveTo>
                    <a:lnTo>
                      <a:pt x="14490" y="0"/>
                    </a:lnTo>
                  </a:path>
                </a:pathLst>
              </a:custGeom>
              <a:ln w="8445">
                <a:solidFill>
                  <a:srgbClr val="FFFFFF"/>
                </a:solidFill>
              </a:ln>
            </p:spPr>
            <p:txBody>
              <a:bodyPr wrap="square" lIns="0" tIns="0" rIns="0" bIns="0" rtlCol="0"/>
              <a:lstStyle/>
              <a:p>
                <a:endParaRPr sz="1350" dirty="0"/>
              </a:p>
            </p:txBody>
          </p:sp>
          <p:sp>
            <p:nvSpPr>
              <p:cNvPr id="53" name="object 63"/>
              <p:cNvSpPr/>
              <p:nvPr/>
            </p:nvSpPr>
            <p:spPr>
              <a:xfrm>
                <a:off x="4062431" y="4436569"/>
                <a:ext cx="14604" cy="0"/>
              </a:xfrm>
              <a:custGeom>
                <a:avLst/>
                <a:gdLst/>
                <a:ahLst/>
                <a:cxnLst/>
                <a:rect l="l" t="t" r="r" b="b"/>
                <a:pathLst>
                  <a:path w="14604">
                    <a:moveTo>
                      <a:pt x="0" y="0"/>
                    </a:moveTo>
                    <a:lnTo>
                      <a:pt x="14490" y="0"/>
                    </a:lnTo>
                  </a:path>
                </a:pathLst>
              </a:custGeom>
              <a:ln w="8445">
                <a:solidFill>
                  <a:srgbClr val="FFFFFF"/>
                </a:solidFill>
              </a:ln>
            </p:spPr>
            <p:txBody>
              <a:bodyPr wrap="square" lIns="0" tIns="0" rIns="0" bIns="0" rtlCol="0"/>
              <a:lstStyle/>
              <a:p>
                <a:endParaRPr sz="1350" dirty="0"/>
              </a:p>
            </p:txBody>
          </p:sp>
          <p:sp>
            <p:nvSpPr>
              <p:cNvPr id="54" name="object 64"/>
              <p:cNvSpPr/>
              <p:nvPr/>
            </p:nvSpPr>
            <p:spPr>
              <a:xfrm>
                <a:off x="4062431" y="4403480"/>
                <a:ext cx="14604" cy="0"/>
              </a:xfrm>
              <a:custGeom>
                <a:avLst/>
                <a:gdLst/>
                <a:ahLst/>
                <a:cxnLst/>
                <a:rect l="l" t="t" r="r" b="b"/>
                <a:pathLst>
                  <a:path w="14604">
                    <a:moveTo>
                      <a:pt x="0" y="0"/>
                    </a:moveTo>
                    <a:lnTo>
                      <a:pt x="14490" y="0"/>
                    </a:lnTo>
                  </a:path>
                </a:pathLst>
              </a:custGeom>
              <a:ln w="8445">
                <a:solidFill>
                  <a:srgbClr val="FFFFFF"/>
                </a:solidFill>
              </a:ln>
            </p:spPr>
            <p:txBody>
              <a:bodyPr wrap="square" lIns="0" tIns="0" rIns="0" bIns="0" rtlCol="0"/>
              <a:lstStyle/>
              <a:p>
                <a:endParaRPr sz="1350" dirty="0"/>
              </a:p>
            </p:txBody>
          </p:sp>
          <p:sp>
            <p:nvSpPr>
              <p:cNvPr id="55" name="object 65"/>
              <p:cNvSpPr/>
              <p:nvPr/>
            </p:nvSpPr>
            <p:spPr>
              <a:xfrm>
                <a:off x="4062431" y="4370391"/>
                <a:ext cx="14604" cy="0"/>
              </a:xfrm>
              <a:custGeom>
                <a:avLst/>
                <a:gdLst/>
                <a:ahLst/>
                <a:cxnLst/>
                <a:rect l="l" t="t" r="r" b="b"/>
                <a:pathLst>
                  <a:path w="14604">
                    <a:moveTo>
                      <a:pt x="0" y="0"/>
                    </a:moveTo>
                    <a:lnTo>
                      <a:pt x="14490" y="0"/>
                    </a:lnTo>
                  </a:path>
                </a:pathLst>
              </a:custGeom>
              <a:ln w="8445">
                <a:solidFill>
                  <a:srgbClr val="FFFFFF"/>
                </a:solidFill>
              </a:ln>
            </p:spPr>
            <p:txBody>
              <a:bodyPr wrap="square" lIns="0" tIns="0" rIns="0" bIns="0" rtlCol="0"/>
              <a:lstStyle/>
              <a:p>
                <a:endParaRPr sz="1350" dirty="0"/>
              </a:p>
            </p:txBody>
          </p:sp>
          <p:sp>
            <p:nvSpPr>
              <p:cNvPr id="56" name="object 66"/>
              <p:cNvSpPr/>
              <p:nvPr/>
            </p:nvSpPr>
            <p:spPr>
              <a:xfrm>
                <a:off x="4062431" y="4337301"/>
                <a:ext cx="36195" cy="0"/>
              </a:xfrm>
              <a:custGeom>
                <a:avLst/>
                <a:gdLst/>
                <a:ahLst/>
                <a:cxnLst/>
                <a:rect l="l" t="t" r="r" b="b"/>
                <a:pathLst>
                  <a:path w="36195">
                    <a:moveTo>
                      <a:pt x="0" y="0"/>
                    </a:moveTo>
                    <a:lnTo>
                      <a:pt x="35610" y="0"/>
                    </a:lnTo>
                  </a:path>
                </a:pathLst>
              </a:custGeom>
              <a:ln w="8445">
                <a:solidFill>
                  <a:srgbClr val="FFFFFF"/>
                </a:solidFill>
              </a:ln>
            </p:spPr>
            <p:txBody>
              <a:bodyPr wrap="square" lIns="0" tIns="0" rIns="0" bIns="0" rtlCol="0"/>
              <a:lstStyle/>
              <a:p>
                <a:endParaRPr sz="1350" dirty="0"/>
              </a:p>
            </p:txBody>
          </p:sp>
          <p:sp>
            <p:nvSpPr>
              <p:cNvPr id="57" name="object 67"/>
              <p:cNvSpPr/>
              <p:nvPr/>
            </p:nvSpPr>
            <p:spPr>
              <a:xfrm>
                <a:off x="3592891" y="4847160"/>
                <a:ext cx="330200" cy="518159"/>
              </a:xfrm>
              <a:custGeom>
                <a:avLst/>
                <a:gdLst/>
                <a:ahLst/>
                <a:cxnLst/>
                <a:rect l="l" t="t" r="r" b="b"/>
                <a:pathLst>
                  <a:path w="330200" h="518160">
                    <a:moveTo>
                      <a:pt x="285470" y="0"/>
                    </a:moveTo>
                    <a:lnTo>
                      <a:pt x="44411" y="0"/>
                    </a:lnTo>
                    <a:lnTo>
                      <a:pt x="44411" y="21767"/>
                    </a:lnTo>
                    <a:lnTo>
                      <a:pt x="42903" y="33287"/>
                    </a:lnTo>
                    <a:lnTo>
                      <a:pt x="38638" y="43680"/>
                    </a:lnTo>
                    <a:lnTo>
                      <a:pt x="32008" y="52555"/>
                    </a:lnTo>
                    <a:lnTo>
                      <a:pt x="16882" y="64617"/>
                    </a:lnTo>
                    <a:lnTo>
                      <a:pt x="9155" y="73256"/>
                    </a:lnTo>
                    <a:lnTo>
                      <a:pt x="2701" y="84967"/>
                    </a:lnTo>
                    <a:lnTo>
                      <a:pt x="0" y="99275"/>
                    </a:lnTo>
                    <a:lnTo>
                      <a:pt x="0" y="450418"/>
                    </a:lnTo>
                    <a:lnTo>
                      <a:pt x="5280" y="476571"/>
                    </a:lnTo>
                    <a:lnTo>
                      <a:pt x="19681" y="497925"/>
                    </a:lnTo>
                    <a:lnTo>
                      <a:pt x="41040" y="512322"/>
                    </a:lnTo>
                    <a:lnTo>
                      <a:pt x="67195" y="517601"/>
                    </a:lnTo>
                    <a:lnTo>
                      <a:pt x="262686" y="517601"/>
                    </a:lnTo>
                    <a:lnTo>
                      <a:pt x="288841" y="512322"/>
                    </a:lnTo>
                    <a:lnTo>
                      <a:pt x="310200" y="497925"/>
                    </a:lnTo>
                    <a:lnTo>
                      <a:pt x="324601" y="476571"/>
                    </a:lnTo>
                    <a:lnTo>
                      <a:pt x="329882" y="450418"/>
                    </a:lnTo>
                    <a:lnTo>
                      <a:pt x="329882" y="99275"/>
                    </a:lnTo>
                    <a:lnTo>
                      <a:pt x="328127" y="84489"/>
                    </a:lnTo>
                    <a:lnTo>
                      <a:pt x="323478" y="73437"/>
                    </a:lnTo>
                    <a:lnTo>
                      <a:pt x="316863" y="65757"/>
                    </a:lnTo>
                    <a:lnTo>
                      <a:pt x="309206" y="61086"/>
                    </a:lnTo>
                    <a:lnTo>
                      <a:pt x="299545" y="54203"/>
                    </a:lnTo>
                    <a:lnTo>
                      <a:pt x="292047" y="45037"/>
                    </a:lnTo>
                    <a:lnTo>
                      <a:pt x="287195" y="34065"/>
                    </a:lnTo>
                    <a:lnTo>
                      <a:pt x="285470" y="21767"/>
                    </a:lnTo>
                    <a:lnTo>
                      <a:pt x="285470" y="0"/>
                    </a:lnTo>
                    <a:close/>
                  </a:path>
                </a:pathLst>
              </a:custGeom>
              <a:solidFill>
                <a:srgbClr val="FF8300">
                  <a:alpha val="25000"/>
                </a:srgbClr>
              </a:solidFill>
            </p:spPr>
            <p:txBody>
              <a:bodyPr wrap="square" lIns="0" tIns="0" rIns="0" bIns="0" rtlCol="0"/>
              <a:lstStyle/>
              <a:p>
                <a:endParaRPr sz="1350" dirty="0"/>
              </a:p>
            </p:txBody>
          </p:sp>
          <p:sp>
            <p:nvSpPr>
              <p:cNvPr id="58" name="object 68"/>
              <p:cNvSpPr/>
              <p:nvPr/>
            </p:nvSpPr>
            <p:spPr>
              <a:xfrm>
                <a:off x="3592897" y="4981974"/>
                <a:ext cx="330200" cy="382905"/>
              </a:xfrm>
              <a:custGeom>
                <a:avLst/>
                <a:gdLst/>
                <a:ahLst/>
                <a:cxnLst/>
                <a:rect l="l" t="t" r="r" b="b"/>
                <a:pathLst>
                  <a:path w="330200" h="382904">
                    <a:moveTo>
                      <a:pt x="329882" y="0"/>
                    </a:moveTo>
                    <a:lnTo>
                      <a:pt x="0" y="0"/>
                    </a:lnTo>
                    <a:lnTo>
                      <a:pt x="0" y="315607"/>
                    </a:lnTo>
                    <a:lnTo>
                      <a:pt x="5280" y="341755"/>
                    </a:lnTo>
                    <a:lnTo>
                      <a:pt x="19681" y="363110"/>
                    </a:lnTo>
                    <a:lnTo>
                      <a:pt x="41040" y="377510"/>
                    </a:lnTo>
                    <a:lnTo>
                      <a:pt x="67195" y="382790"/>
                    </a:lnTo>
                    <a:lnTo>
                      <a:pt x="262686" y="382790"/>
                    </a:lnTo>
                    <a:lnTo>
                      <a:pt x="288841" y="377510"/>
                    </a:lnTo>
                    <a:lnTo>
                      <a:pt x="310200" y="363110"/>
                    </a:lnTo>
                    <a:lnTo>
                      <a:pt x="324601" y="341755"/>
                    </a:lnTo>
                    <a:lnTo>
                      <a:pt x="329882" y="315607"/>
                    </a:lnTo>
                    <a:lnTo>
                      <a:pt x="329882" y="0"/>
                    </a:lnTo>
                    <a:close/>
                  </a:path>
                </a:pathLst>
              </a:custGeom>
              <a:solidFill>
                <a:srgbClr val="3A8DDE"/>
              </a:solidFill>
            </p:spPr>
            <p:txBody>
              <a:bodyPr wrap="square" lIns="0" tIns="0" rIns="0" bIns="0" rtlCol="0"/>
              <a:lstStyle/>
              <a:p>
                <a:endParaRPr sz="1350" dirty="0"/>
              </a:p>
            </p:txBody>
          </p:sp>
          <p:sp>
            <p:nvSpPr>
              <p:cNvPr id="59" name="object 69"/>
              <p:cNvSpPr/>
              <p:nvPr/>
            </p:nvSpPr>
            <p:spPr>
              <a:xfrm>
                <a:off x="3615257" y="4915971"/>
                <a:ext cx="28575" cy="36830"/>
              </a:xfrm>
              <a:custGeom>
                <a:avLst/>
                <a:gdLst/>
                <a:ahLst/>
                <a:cxnLst/>
                <a:rect l="l" t="t" r="r" b="b"/>
                <a:pathLst>
                  <a:path w="28575" h="36829">
                    <a:moveTo>
                      <a:pt x="0" y="36436"/>
                    </a:moveTo>
                    <a:lnTo>
                      <a:pt x="1330" y="19529"/>
                    </a:lnTo>
                    <a:lnTo>
                      <a:pt x="4687" y="10098"/>
                    </a:lnTo>
                    <a:lnTo>
                      <a:pt x="12696" y="4726"/>
                    </a:lnTo>
                    <a:lnTo>
                      <a:pt x="27978" y="0"/>
                    </a:lnTo>
                  </a:path>
                </a:pathLst>
              </a:custGeom>
              <a:ln w="12674">
                <a:solidFill>
                  <a:srgbClr val="FDFDFD"/>
                </a:solidFill>
              </a:ln>
            </p:spPr>
            <p:txBody>
              <a:bodyPr wrap="square" lIns="0" tIns="0" rIns="0" bIns="0" rtlCol="0"/>
              <a:lstStyle/>
              <a:p>
                <a:endParaRPr sz="1350" dirty="0"/>
              </a:p>
            </p:txBody>
          </p:sp>
          <p:sp>
            <p:nvSpPr>
              <p:cNvPr id="60" name="object 70"/>
              <p:cNvSpPr/>
              <p:nvPr/>
            </p:nvSpPr>
            <p:spPr>
              <a:xfrm>
                <a:off x="3792462" y="4847158"/>
                <a:ext cx="130314" cy="139877"/>
              </a:xfrm>
              <a:prstGeom prst="rect">
                <a:avLst/>
              </a:prstGeom>
              <a:blipFill>
                <a:blip r:embed="rId6" cstate="print"/>
                <a:stretch>
                  <a:fillRect/>
                </a:stretch>
              </a:blipFill>
            </p:spPr>
            <p:txBody>
              <a:bodyPr wrap="square" lIns="0" tIns="0" rIns="0" bIns="0" rtlCol="0"/>
              <a:lstStyle/>
              <a:p>
                <a:endParaRPr sz="1350" dirty="0"/>
              </a:p>
            </p:txBody>
          </p:sp>
          <p:sp>
            <p:nvSpPr>
              <p:cNvPr id="61" name="object 71"/>
              <p:cNvSpPr/>
              <p:nvPr/>
            </p:nvSpPr>
            <p:spPr>
              <a:xfrm>
                <a:off x="3595328" y="4781001"/>
                <a:ext cx="325120" cy="85090"/>
              </a:xfrm>
              <a:custGeom>
                <a:avLst/>
                <a:gdLst/>
                <a:ahLst/>
                <a:cxnLst/>
                <a:rect l="l" t="t" r="r" b="b"/>
                <a:pathLst>
                  <a:path w="325120" h="85089">
                    <a:moveTo>
                      <a:pt x="291274" y="0"/>
                    </a:moveTo>
                    <a:lnTo>
                      <a:pt x="33731" y="0"/>
                    </a:lnTo>
                    <a:lnTo>
                      <a:pt x="20600" y="2648"/>
                    </a:lnTo>
                    <a:lnTo>
                      <a:pt x="9879" y="9874"/>
                    </a:lnTo>
                    <a:lnTo>
                      <a:pt x="2650" y="20595"/>
                    </a:lnTo>
                    <a:lnTo>
                      <a:pt x="0" y="33731"/>
                    </a:lnTo>
                    <a:lnTo>
                      <a:pt x="0" y="51231"/>
                    </a:lnTo>
                    <a:lnTo>
                      <a:pt x="2650" y="64367"/>
                    </a:lnTo>
                    <a:lnTo>
                      <a:pt x="9879" y="75088"/>
                    </a:lnTo>
                    <a:lnTo>
                      <a:pt x="20600" y="82314"/>
                    </a:lnTo>
                    <a:lnTo>
                      <a:pt x="33731" y="84962"/>
                    </a:lnTo>
                    <a:lnTo>
                      <a:pt x="291274" y="84962"/>
                    </a:lnTo>
                    <a:lnTo>
                      <a:pt x="304404" y="82314"/>
                    </a:lnTo>
                    <a:lnTo>
                      <a:pt x="315126" y="75088"/>
                    </a:lnTo>
                    <a:lnTo>
                      <a:pt x="322355" y="64367"/>
                    </a:lnTo>
                    <a:lnTo>
                      <a:pt x="325005" y="51231"/>
                    </a:lnTo>
                    <a:lnTo>
                      <a:pt x="325005" y="33731"/>
                    </a:lnTo>
                    <a:lnTo>
                      <a:pt x="322355" y="20595"/>
                    </a:lnTo>
                    <a:lnTo>
                      <a:pt x="315126" y="9874"/>
                    </a:lnTo>
                    <a:lnTo>
                      <a:pt x="304404" y="2648"/>
                    </a:lnTo>
                    <a:lnTo>
                      <a:pt x="291274" y="0"/>
                    </a:lnTo>
                    <a:close/>
                  </a:path>
                </a:pathLst>
              </a:custGeom>
              <a:solidFill>
                <a:srgbClr val="FF8300"/>
              </a:solidFill>
            </p:spPr>
            <p:txBody>
              <a:bodyPr wrap="square" lIns="0" tIns="0" rIns="0" bIns="0" rtlCol="0"/>
              <a:lstStyle/>
              <a:p>
                <a:endParaRPr sz="1350" dirty="0"/>
              </a:p>
            </p:txBody>
          </p:sp>
          <p:sp>
            <p:nvSpPr>
              <p:cNvPr id="62" name="object 72"/>
              <p:cNvSpPr/>
              <p:nvPr/>
            </p:nvSpPr>
            <p:spPr>
              <a:xfrm>
                <a:off x="3771546" y="4780994"/>
                <a:ext cx="148793" cy="84962"/>
              </a:xfrm>
              <a:prstGeom prst="rect">
                <a:avLst/>
              </a:prstGeom>
              <a:blipFill>
                <a:blip r:embed="rId7" cstate="print"/>
                <a:stretch>
                  <a:fillRect/>
                </a:stretch>
              </a:blipFill>
            </p:spPr>
            <p:txBody>
              <a:bodyPr wrap="square" lIns="0" tIns="0" rIns="0" bIns="0" rtlCol="0"/>
              <a:lstStyle/>
              <a:p>
                <a:endParaRPr sz="1350" dirty="0"/>
              </a:p>
            </p:txBody>
          </p:sp>
          <p:sp>
            <p:nvSpPr>
              <p:cNvPr id="63" name="object 73"/>
              <p:cNvSpPr/>
              <p:nvPr/>
            </p:nvSpPr>
            <p:spPr>
              <a:xfrm>
                <a:off x="2027968" y="4759634"/>
                <a:ext cx="1036408" cy="1036420"/>
              </a:xfrm>
              <a:prstGeom prst="rect">
                <a:avLst/>
              </a:prstGeom>
              <a:blipFill>
                <a:blip r:embed="rId8" cstate="print"/>
                <a:stretch>
                  <a:fillRect/>
                </a:stretch>
              </a:blipFill>
            </p:spPr>
            <p:txBody>
              <a:bodyPr wrap="square" lIns="0" tIns="0" rIns="0" bIns="0" rtlCol="0"/>
              <a:lstStyle/>
              <a:p>
                <a:endParaRPr sz="1350" dirty="0"/>
              </a:p>
            </p:txBody>
          </p:sp>
          <p:sp>
            <p:nvSpPr>
              <p:cNvPr id="64" name="object 74"/>
              <p:cNvSpPr/>
              <p:nvPr/>
            </p:nvSpPr>
            <p:spPr>
              <a:xfrm>
                <a:off x="1892960" y="4497768"/>
                <a:ext cx="1306423" cy="211607"/>
              </a:xfrm>
              <a:prstGeom prst="rect">
                <a:avLst/>
              </a:prstGeom>
              <a:blipFill>
                <a:blip r:embed="rId9" cstate="print"/>
                <a:stretch>
                  <a:fillRect/>
                </a:stretch>
              </a:blipFill>
            </p:spPr>
            <p:txBody>
              <a:bodyPr wrap="square" lIns="0" tIns="0" rIns="0" bIns="0" rtlCol="0"/>
              <a:lstStyle/>
              <a:p>
                <a:endParaRPr sz="1350" dirty="0"/>
              </a:p>
            </p:txBody>
          </p:sp>
          <p:sp>
            <p:nvSpPr>
              <p:cNvPr id="65" name="object 75"/>
              <p:cNvSpPr/>
              <p:nvPr/>
            </p:nvSpPr>
            <p:spPr>
              <a:xfrm>
                <a:off x="2455279" y="4688411"/>
                <a:ext cx="182245" cy="149860"/>
              </a:xfrm>
              <a:custGeom>
                <a:avLst/>
                <a:gdLst/>
                <a:ahLst/>
                <a:cxnLst/>
                <a:rect l="l" t="t" r="r" b="b"/>
                <a:pathLst>
                  <a:path w="182244" h="149860">
                    <a:moveTo>
                      <a:pt x="181787" y="0"/>
                    </a:moveTo>
                    <a:lnTo>
                      <a:pt x="0" y="0"/>
                    </a:lnTo>
                    <a:lnTo>
                      <a:pt x="91643" y="149783"/>
                    </a:lnTo>
                    <a:lnTo>
                      <a:pt x="181787" y="0"/>
                    </a:lnTo>
                    <a:close/>
                  </a:path>
                </a:pathLst>
              </a:custGeom>
              <a:solidFill>
                <a:srgbClr val="FF8300"/>
              </a:solidFill>
            </p:spPr>
            <p:txBody>
              <a:bodyPr wrap="square" lIns="0" tIns="0" rIns="0" bIns="0" rtlCol="0"/>
              <a:lstStyle/>
              <a:p>
                <a:endParaRPr sz="1350" dirty="0"/>
              </a:p>
            </p:txBody>
          </p:sp>
        </p:grpSp>
        <p:sp>
          <p:nvSpPr>
            <p:cNvPr id="66" name="object 76"/>
            <p:cNvSpPr txBox="1"/>
            <p:nvPr/>
          </p:nvSpPr>
          <p:spPr>
            <a:xfrm>
              <a:off x="681436" y="4075655"/>
              <a:ext cx="729139" cy="173351"/>
            </a:xfrm>
            <a:prstGeom prst="rect">
              <a:avLst/>
            </a:prstGeom>
          </p:spPr>
          <p:txBody>
            <a:bodyPr vert="horz" wrap="square" lIns="0" tIns="9525" rIns="0" bIns="0" rtlCol="0">
              <a:spAutoFit/>
            </a:bodyPr>
            <a:lstStyle/>
            <a:p>
              <a:pPr marL="9525">
                <a:spcBef>
                  <a:spcPts val="75"/>
                </a:spcBef>
              </a:pPr>
              <a:r>
                <a:rPr sz="675" b="1" spc="-15" dirty="0">
                  <a:solidFill>
                    <a:srgbClr val="FFFFFF"/>
                  </a:solidFill>
                  <a:latin typeface="Arial"/>
                  <a:cs typeface="Arial"/>
                </a:rPr>
                <a:t>RNA</a:t>
              </a:r>
              <a:r>
                <a:rPr sz="675" b="1" spc="-71" dirty="0">
                  <a:solidFill>
                    <a:srgbClr val="FFFFFF"/>
                  </a:solidFill>
                  <a:latin typeface="Arial"/>
                  <a:cs typeface="Arial"/>
                </a:rPr>
                <a:t> </a:t>
              </a:r>
              <a:r>
                <a:rPr sz="675" b="1" spc="11" dirty="0">
                  <a:solidFill>
                    <a:srgbClr val="FFFFFF"/>
                  </a:solidFill>
                  <a:latin typeface="Arial"/>
                  <a:cs typeface="Arial"/>
                </a:rPr>
                <a:t>Instructions</a:t>
              </a:r>
              <a:endParaRPr sz="675" dirty="0">
                <a:latin typeface="Arial"/>
                <a:cs typeface="Arial"/>
              </a:endParaRPr>
            </a:p>
          </p:txBody>
        </p:sp>
        <p:grpSp>
          <p:nvGrpSpPr>
            <p:cNvPr id="67" name="object 78"/>
            <p:cNvGrpSpPr/>
            <p:nvPr/>
          </p:nvGrpSpPr>
          <p:grpSpPr>
            <a:xfrm>
              <a:off x="2639320" y="3970012"/>
              <a:ext cx="980123" cy="255746"/>
              <a:chOff x="3281845" y="5459240"/>
              <a:chExt cx="1306830" cy="340995"/>
            </a:xfrm>
          </p:grpSpPr>
          <p:sp>
            <p:nvSpPr>
              <p:cNvPr id="68" name="object 79"/>
              <p:cNvSpPr/>
              <p:nvPr/>
            </p:nvSpPr>
            <p:spPr>
              <a:xfrm>
                <a:off x="3281845" y="5588076"/>
                <a:ext cx="1306436" cy="211594"/>
              </a:xfrm>
              <a:prstGeom prst="rect">
                <a:avLst/>
              </a:prstGeom>
              <a:blipFill>
                <a:blip r:embed="rId10" cstate="print"/>
                <a:stretch>
                  <a:fillRect/>
                </a:stretch>
              </a:blipFill>
            </p:spPr>
            <p:txBody>
              <a:bodyPr wrap="square" lIns="0" tIns="0" rIns="0" bIns="0" rtlCol="0"/>
              <a:lstStyle/>
              <a:p>
                <a:endParaRPr sz="1350" dirty="0"/>
              </a:p>
            </p:txBody>
          </p:sp>
          <p:sp>
            <p:nvSpPr>
              <p:cNvPr id="69" name="object 80"/>
              <p:cNvSpPr/>
              <p:nvPr/>
            </p:nvSpPr>
            <p:spPr>
              <a:xfrm>
                <a:off x="3844161" y="5459240"/>
                <a:ext cx="182245" cy="149860"/>
              </a:xfrm>
              <a:custGeom>
                <a:avLst/>
                <a:gdLst/>
                <a:ahLst/>
                <a:cxnLst/>
                <a:rect l="l" t="t" r="r" b="b"/>
                <a:pathLst>
                  <a:path w="182245" h="149860">
                    <a:moveTo>
                      <a:pt x="90144" y="0"/>
                    </a:moveTo>
                    <a:lnTo>
                      <a:pt x="0" y="149796"/>
                    </a:lnTo>
                    <a:lnTo>
                      <a:pt x="181787" y="149796"/>
                    </a:lnTo>
                    <a:lnTo>
                      <a:pt x="90144" y="0"/>
                    </a:lnTo>
                    <a:close/>
                  </a:path>
                </a:pathLst>
              </a:custGeom>
              <a:solidFill>
                <a:srgbClr val="FF8300"/>
              </a:solidFill>
            </p:spPr>
            <p:txBody>
              <a:bodyPr wrap="square" lIns="0" tIns="0" rIns="0" bIns="0" rtlCol="0"/>
              <a:lstStyle/>
              <a:p>
                <a:endParaRPr sz="1350" dirty="0"/>
              </a:p>
            </p:txBody>
          </p:sp>
        </p:grpSp>
        <p:sp>
          <p:nvSpPr>
            <p:cNvPr id="70" name="object 81"/>
            <p:cNvSpPr txBox="1"/>
            <p:nvPr/>
          </p:nvSpPr>
          <p:spPr>
            <a:xfrm>
              <a:off x="2849379" y="4075655"/>
              <a:ext cx="560546" cy="173351"/>
            </a:xfrm>
            <a:prstGeom prst="rect">
              <a:avLst/>
            </a:prstGeom>
          </p:spPr>
          <p:txBody>
            <a:bodyPr vert="horz" wrap="square" lIns="0" tIns="9525" rIns="0" bIns="0" rtlCol="0">
              <a:spAutoFit/>
            </a:bodyPr>
            <a:lstStyle/>
            <a:p>
              <a:pPr marL="9525">
                <a:spcBef>
                  <a:spcPts val="75"/>
                </a:spcBef>
              </a:pPr>
              <a:r>
                <a:rPr sz="675" b="1" dirty="0">
                  <a:solidFill>
                    <a:srgbClr val="FFFFFF"/>
                  </a:solidFill>
                  <a:latin typeface="Arial"/>
                  <a:cs typeface="Arial"/>
                </a:rPr>
                <a:t>Vaccine</a:t>
              </a:r>
              <a:r>
                <a:rPr sz="675" b="1" spc="-68" dirty="0">
                  <a:solidFill>
                    <a:srgbClr val="FFFFFF"/>
                  </a:solidFill>
                  <a:latin typeface="Arial"/>
                  <a:cs typeface="Arial"/>
                </a:rPr>
                <a:t> </a:t>
              </a:r>
              <a:r>
                <a:rPr sz="675" b="1" spc="8" dirty="0">
                  <a:solidFill>
                    <a:srgbClr val="FFFFFF"/>
                  </a:solidFill>
                  <a:latin typeface="Arial"/>
                  <a:cs typeface="Arial"/>
                </a:rPr>
                <a:t>Shot</a:t>
              </a:r>
              <a:endParaRPr sz="675" dirty="0">
                <a:latin typeface="Arial"/>
                <a:cs typeface="Arial"/>
              </a:endParaRPr>
            </a:p>
          </p:txBody>
        </p:sp>
        <p:sp>
          <p:nvSpPr>
            <p:cNvPr id="71" name="object 82"/>
            <p:cNvSpPr txBox="1"/>
            <p:nvPr/>
          </p:nvSpPr>
          <p:spPr>
            <a:xfrm>
              <a:off x="1666609" y="3263165"/>
              <a:ext cx="842010" cy="173351"/>
            </a:xfrm>
            <a:prstGeom prst="rect">
              <a:avLst/>
            </a:prstGeom>
          </p:spPr>
          <p:txBody>
            <a:bodyPr vert="horz" wrap="square" lIns="0" tIns="9525" rIns="0" bIns="0" rtlCol="0">
              <a:spAutoFit/>
            </a:bodyPr>
            <a:lstStyle/>
            <a:p>
              <a:pPr marL="9525">
                <a:spcBef>
                  <a:spcPts val="75"/>
                </a:spcBef>
              </a:pPr>
              <a:r>
                <a:rPr sz="675" b="1" spc="4" dirty="0">
                  <a:solidFill>
                    <a:srgbClr val="FFFFFF"/>
                  </a:solidFill>
                  <a:latin typeface="Arial"/>
                  <a:cs typeface="Arial"/>
                </a:rPr>
                <a:t>Lipid</a:t>
              </a:r>
              <a:r>
                <a:rPr sz="675" b="1" spc="-56" dirty="0">
                  <a:solidFill>
                    <a:srgbClr val="FFFFFF"/>
                  </a:solidFill>
                  <a:latin typeface="Arial"/>
                  <a:cs typeface="Arial"/>
                </a:rPr>
                <a:t> </a:t>
              </a:r>
              <a:r>
                <a:rPr sz="675" b="1" spc="11" dirty="0">
                  <a:solidFill>
                    <a:srgbClr val="FFFFFF"/>
                  </a:solidFill>
                  <a:latin typeface="Arial"/>
                  <a:cs typeface="Arial"/>
                </a:rPr>
                <a:t>Nonoparticles</a:t>
              </a:r>
              <a:endParaRPr sz="675" dirty="0">
                <a:latin typeface="Arial"/>
                <a:cs typeface="Arial"/>
              </a:endParaRPr>
            </a:p>
          </p:txBody>
        </p:sp>
        <p:grpSp>
          <p:nvGrpSpPr>
            <p:cNvPr id="72" name="object 84"/>
            <p:cNvGrpSpPr/>
            <p:nvPr/>
          </p:nvGrpSpPr>
          <p:grpSpPr>
            <a:xfrm>
              <a:off x="1981247" y="1969136"/>
              <a:ext cx="1148239" cy="1899761"/>
              <a:chOff x="2404413" y="2703261"/>
              <a:chExt cx="1530985" cy="2533015"/>
            </a:xfrm>
          </p:grpSpPr>
          <p:sp>
            <p:nvSpPr>
              <p:cNvPr id="73" name="object 85"/>
              <p:cNvSpPr/>
              <p:nvPr/>
            </p:nvSpPr>
            <p:spPr>
              <a:xfrm>
                <a:off x="3573932" y="5098732"/>
                <a:ext cx="361315" cy="137795"/>
              </a:xfrm>
              <a:custGeom>
                <a:avLst/>
                <a:gdLst/>
                <a:ahLst/>
                <a:cxnLst/>
                <a:rect l="l" t="t" r="r" b="b"/>
                <a:pathLst>
                  <a:path w="361314" h="137795">
                    <a:moveTo>
                      <a:pt x="361124" y="0"/>
                    </a:moveTo>
                    <a:lnTo>
                      <a:pt x="0" y="0"/>
                    </a:lnTo>
                    <a:lnTo>
                      <a:pt x="0" y="137261"/>
                    </a:lnTo>
                    <a:lnTo>
                      <a:pt x="361124" y="137261"/>
                    </a:lnTo>
                    <a:lnTo>
                      <a:pt x="361124" y="0"/>
                    </a:lnTo>
                    <a:close/>
                  </a:path>
                </a:pathLst>
              </a:custGeom>
              <a:solidFill>
                <a:srgbClr val="FFFFFF">
                  <a:alpha val="68998"/>
                </a:srgbClr>
              </a:solidFill>
            </p:spPr>
            <p:txBody>
              <a:bodyPr wrap="square" lIns="0" tIns="0" rIns="0" bIns="0" rtlCol="0"/>
              <a:lstStyle/>
              <a:p>
                <a:endParaRPr sz="1350" dirty="0"/>
              </a:p>
            </p:txBody>
          </p:sp>
          <p:sp>
            <p:nvSpPr>
              <p:cNvPr id="74" name="object 86"/>
              <p:cNvSpPr/>
              <p:nvPr/>
            </p:nvSpPr>
            <p:spPr>
              <a:xfrm>
                <a:off x="2404402" y="2703270"/>
                <a:ext cx="450215" cy="374015"/>
              </a:xfrm>
              <a:custGeom>
                <a:avLst/>
                <a:gdLst/>
                <a:ahLst/>
                <a:cxnLst/>
                <a:rect l="l" t="t" r="r" b="b"/>
                <a:pathLst>
                  <a:path w="450214" h="374014">
                    <a:moveTo>
                      <a:pt x="296989" y="365645"/>
                    </a:moveTo>
                    <a:lnTo>
                      <a:pt x="256971" y="364794"/>
                    </a:lnTo>
                    <a:lnTo>
                      <a:pt x="209156" y="355168"/>
                    </a:lnTo>
                    <a:lnTo>
                      <a:pt x="181965" y="335089"/>
                    </a:lnTo>
                    <a:lnTo>
                      <a:pt x="180721" y="334225"/>
                    </a:lnTo>
                    <a:lnTo>
                      <a:pt x="162610" y="331025"/>
                    </a:lnTo>
                    <a:lnTo>
                      <a:pt x="166027" y="337731"/>
                    </a:lnTo>
                    <a:lnTo>
                      <a:pt x="170776" y="344284"/>
                    </a:lnTo>
                    <a:lnTo>
                      <a:pt x="209651" y="368566"/>
                    </a:lnTo>
                    <a:lnTo>
                      <a:pt x="253390" y="373976"/>
                    </a:lnTo>
                    <a:lnTo>
                      <a:pt x="268084" y="372808"/>
                    </a:lnTo>
                    <a:lnTo>
                      <a:pt x="282625" y="370039"/>
                    </a:lnTo>
                    <a:lnTo>
                      <a:pt x="296989" y="365645"/>
                    </a:lnTo>
                    <a:close/>
                  </a:path>
                  <a:path w="450214" h="374014">
                    <a:moveTo>
                      <a:pt x="346367" y="310476"/>
                    </a:moveTo>
                    <a:lnTo>
                      <a:pt x="345948" y="308851"/>
                    </a:lnTo>
                    <a:lnTo>
                      <a:pt x="341185" y="306476"/>
                    </a:lnTo>
                    <a:lnTo>
                      <a:pt x="335597" y="312813"/>
                    </a:lnTo>
                    <a:lnTo>
                      <a:pt x="327685" y="313588"/>
                    </a:lnTo>
                    <a:lnTo>
                      <a:pt x="320090" y="314617"/>
                    </a:lnTo>
                    <a:lnTo>
                      <a:pt x="287210" y="317817"/>
                    </a:lnTo>
                    <a:lnTo>
                      <a:pt x="254368" y="318427"/>
                    </a:lnTo>
                    <a:lnTo>
                      <a:pt x="221564" y="316534"/>
                    </a:lnTo>
                    <a:lnTo>
                      <a:pt x="177609" y="309791"/>
                    </a:lnTo>
                    <a:lnTo>
                      <a:pt x="141465" y="292087"/>
                    </a:lnTo>
                    <a:lnTo>
                      <a:pt x="137972" y="287667"/>
                    </a:lnTo>
                    <a:lnTo>
                      <a:pt x="140817" y="280657"/>
                    </a:lnTo>
                    <a:lnTo>
                      <a:pt x="127863" y="275869"/>
                    </a:lnTo>
                    <a:lnTo>
                      <a:pt x="124790" y="285559"/>
                    </a:lnTo>
                    <a:lnTo>
                      <a:pt x="125272" y="295732"/>
                    </a:lnTo>
                    <a:lnTo>
                      <a:pt x="129057" y="305015"/>
                    </a:lnTo>
                    <a:lnTo>
                      <a:pt x="171094" y="325920"/>
                    </a:lnTo>
                    <a:lnTo>
                      <a:pt x="220065" y="331431"/>
                    </a:lnTo>
                    <a:lnTo>
                      <a:pt x="244386" y="331990"/>
                    </a:lnTo>
                    <a:lnTo>
                      <a:pt x="268643" y="331368"/>
                    </a:lnTo>
                    <a:lnTo>
                      <a:pt x="316852" y="325450"/>
                    </a:lnTo>
                    <a:lnTo>
                      <a:pt x="342633" y="313855"/>
                    </a:lnTo>
                    <a:lnTo>
                      <a:pt x="346367" y="310476"/>
                    </a:lnTo>
                    <a:close/>
                  </a:path>
                  <a:path w="450214" h="374014">
                    <a:moveTo>
                      <a:pt x="364959" y="245960"/>
                    </a:moveTo>
                    <a:lnTo>
                      <a:pt x="323596" y="233375"/>
                    </a:lnTo>
                    <a:lnTo>
                      <a:pt x="255498" y="229438"/>
                    </a:lnTo>
                    <a:lnTo>
                      <a:pt x="221526" y="231432"/>
                    </a:lnTo>
                    <a:lnTo>
                      <a:pt x="187617" y="236118"/>
                    </a:lnTo>
                    <a:lnTo>
                      <a:pt x="180708" y="237528"/>
                    </a:lnTo>
                    <a:lnTo>
                      <a:pt x="160185" y="242722"/>
                    </a:lnTo>
                    <a:lnTo>
                      <a:pt x="160413" y="245427"/>
                    </a:lnTo>
                    <a:lnTo>
                      <a:pt x="168173" y="245999"/>
                    </a:lnTo>
                    <a:lnTo>
                      <a:pt x="176034" y="247675"/>
                    </a:lnTo>
                    <a:lnTo>
                      <a:pt x="183667" y="246913"/>
                    </a:lnTo>
                    <a:lnTo>
                      <a:pt x="195402" y="245351"/>
                    </a:lnTo>
                    <a:lnTo>
                      <a:pt x="218808" y="241579"/>
                    </a:lnTo>
                    <a:lnTo>
                      <a:pt x="230543" y="240487"/>
                    </a:lnTo>
                    <a:lnTo>
                      <a:pt x="245884" y="240106"/>
                    </a:lnTo>
                    <a:lnTo>
                      <a:pt x="261251" y="240245"/>
                    </a:lnTo>
                    <a:lnTo>
                      <a:pt x="291985" y="241541"/>
                    </a:lnTo>
                    <a:lnTo>
                      <a:pt x="331762" y="250863"/>
                    </a:lnTo>
                    <a:lnTo>
                      <a:pt x="334060" y="254635"/>
                    </a:lnTo>
                    <a:lnTo>
                      <a:pt x="343776" y="253885"/>
                    </a:lnTo>
                    <a:lnTo>
                      <a:pt x="351129" y="252628"/>
                    </a:lnTo>
                    <a:lnTo>
                      <a:pt x="358228" y="250164"/>
                    </a:lnTo>
                    <a:lnTo>
                      <a:pt x="364959" y="245960"/>
                    </a:lnTo>
                    <a:close/>
                  </a:path>
                  <a:path w="450214" h="374014">
                    <a:moveTo>
                      <a:pt x="380733" y="262585"/>
                    </a:moveTo>
                    <a:lnTo>
                      <a:pt x="379476" y="254762"/>
                    </a:lnTo>
                    <a:lnTo>
                      <a:pt x="368122" y="248564"/>
                    </a:lnTo>
                    <a:lnTo>
                      <a:pt x="365887" y="251637"/>
                    </a:lnTo>
                    <a:lnTo>
                      <a:pt x="363016" y="252933"/>
                    </a:lnTo>
                    <a:lnTo>
                      <a:pt x="321856" y="262839"/>
                    </a:lnTo>
                    <a:lnTo>
                      <a:pt x="287248" y="263525"/>
                    </a:lnTo>
                    <a:lnTo>
                      <a:pt x="266738" y="263169"/>
                    </a:lnTo>
                    <a:lnTo>
                      <a:pt x="225717" y="261670"/>
                    </a:lnTo>
                    <a:lnTo>
                      <a:pt x="184962" y="257797"/>
                    </a:lnTo>
                    <a:lnTo>
                      <a:pt x="144767" y="249872"/>
                    </a:lnTo>
                    <a:lnTo>
                      <a:pt x="105321" y="234518"/>
                    </a:lnTo>
                    <a:lnTo>
                      <a:pt x="95021" y="217106"/>
                    </a:lnTo>
                    <a:lnTo>
                      <a:pt x="97917" y="208699"/>
                    </a:lnTo>
                    <a:lnTo>
                      <a:pt x="94691" y="209067"/>
                    </a:lnTo>
                    <a:lnTo>
                      <a:pt x="91833" y="208521"/>
                    </a:lnTo>
                    <a:lnTo>
                      <a:pt x="90576" y="209677"/>
                    </a:lnTo>
                    <a:lnTo>
                      <a:pt x="83032" y="218401"/>
                    </a:lnTo>
                    <a:lnTo>
                      <a:pt x="79248" y="227876"/>
                    </a:lnTo>
                    <a:lnTo>
                      <a:pt x="80505" y="237985"/>
                    </a:lnTo>
                    <a:lnTo>
                      <a:pt x="115531" y="266166"/>
                    </a:lnTo>
                    <a:lnTo>
                      <a:pt x="170053" y="282816"/>
                    </a:lnTo>
                    <a:lnTo>
                      <a:pt x="215849" y="288251"/>
                    </a:lnTo>
                    <a:lnTo>
                      <a:pt x="249402" y="289128"/>
                    </a:lnTo>
                    <a:lnTo>
                      <a:pt x="282765" y="287680"/>
                    </a:lnTo>
                    <a:lnTo>
                      <a:pt x="348716" y="276529"/>
                    </a:lnTo>
                    <a:lnTo>
                      <a:pt x="367601" y="269481"/>
                    </a:lnTo>
                    <a:lnTo>
                      <a:pt x="380733" y="262585"/>
                    </a:lnTo>
                    <a:close/>
                  </a:path>
                  <a:path w="450214" h="374014">
                    <a:moveTo>
                      <a:pt x="388124" y="178498"/>
                    </a:moveTo>
                    <a:lnTo>
                      <a:pt x="383171" y="176784"/>
                    </a:lnTo>
                    <a:lnTo>
                      <a:pt x="379222" y="175133"/>
                    </a:lnTo>
                    <a:lnTo>
                      <a:pt x="375107" y="174040"/>
                    </a:lnTo>
                    <a:lnTo>
                      <a:pt x="332244" y="166814"/>
                    </a:lnTo>
                    <a:lnTo>
                      <a:pt x="288861" y="164604"/>
                    </a:lnTo>
                    <a:lnTo>
                      <a:pt x="261162" y="164274"/>
                    </a:lnTo>
                    <a:lnTo>
                      <a:pt x="233476" y="164833"/>
                    </a:lnTo>
                    <a:lnTo>
                      <a:pt x="178257" y="168922"/>
                    </a:lnTo>
                    <a:lnTo>
                      <a:pt x="132029" y="176212"/>
                    </a:lnTo>
                    <a:lnTo>
                      <a:pt x="131914" y="178765"/>
                    </a:lnTo>
                    <a:lnTo>
                      <a:pt x="138277" y="179679"/>
                    </a:lnTo>
                    <a:lnTo>
                      <a:pt x="144665" y="181559"/>
                    </a:lnTo>
                    <a:lnTo>
                      <a:pt x="213017" y="177927"/>
                    </a:lnTo>
                    <a:lnTo>
                      <a:pt x="247738" y="177050"/>
                    </a:lnTo>
                    <a:lnTo>
                      <a:pt x="282422" y="177241"/>
                    </a:lnTo>
                    <a:lnTo>
                      <a:pt x="317068" y="178930"/>
                    </a:lnTo>
                    <a:lnTo>
                      <a:pt x="360781" y="183476"/>
                    </a:lnTo>
                    <a:lnTo>
                      <a:pt x="369824" y="183337"/>
                    </a:lnTo>
                    <a:lnTo>
                      <a:pt x="378891" y="181800"/>
                    </a:lnTo>
                    <a:lnTo>
                      <a:pt x="388124" y="178498"/>
                    </a:lnTo>
                    <a:close/>
                  </a:path>
                  <a:path w="450214" h="374014">
                    <a:moveTo>
                      <a:pt x="400672" y="190373"/>
                    </a:moveTo>
                    <a:lnTo>
                      <a:pt x="400138" y="185978"/>
                    </a:lnTo>
                    <a:lnTo>
                      <a:pt x="394258" y="182143"/>
                    </a:lnTo>
                    <a:lnTo>
                      <a:pt x="385864" y="185153"/>
                    </a:lnTo>
                    <a:lnTo>
                      <a:pt x="378523" y="189230"/>
                    </a:lnTo>
                    <a:lnTo>
                      <a:pt x="340245" y="194297"/>
                    </a:lnTo>
                    <a:lnTo>
                      <a:pt x="324929" y="195707"/>
                    </a:lnTo>
                    <a:lnTo>
                      <a:pt x="309613" y="196367"/>
                    </a:lnTo>
                    <a:lnTo>
                      <a:pt x="285445" y="196456"/>
                    </a:lnTo>
                    <a:lnTo>
                      <a:pt x="261264" y="196062"/>
                    </a:lnTo>
                    <a:lnTo>
                      <a:pt x="212915" y="194284"/>
                    </a:lnTo>
                    <a:lnTo>
                      <a:pt x="164490" y="190411"/>
                    </a:lnTo>
                    <a:lnTo>
                      <a:pt x="116649" y="181673"/>
                    </a:lnTo>
                    <a:lnTo>
                      <a:pt x="70218" y="164668"/>
                    </a:lnTo>
                    <a:lnTo>
                      <a:pt x="59131" y="154609"/>
                    </a:lnTo>
                    <a:lnTo>
                      <a:pt x="61226" y="144056"/>
                    </a:lnTo>
                    <a:lnTo>
                      <a:pt x="53568" y="141706"/>
                    </a:lnTo>
                    <a:lnTo>
                      <a:pt x="49288" y="147637"/>
                    </a:lnTo>
                    <a:lnTo>
                      <a:pt x="47523" y="153911"/>
                    </a:lnTo>
                    <a:lnTo>
                      <a:pt x="48298" y="160782"/>
                    </a:lnTo>
                    <a:lnTo>
                      <a:pt x="82092" y="197764"/>
                    </a:lnTo>
                    <a:lnTo>
                      <a:pt x="118935" y="209715"/>
                    </a:lnTo>
                    <a:lnTo>
                      <a:pt x="178244" y="218465"/>
                    </a:lnTo>
                    <a:lnTo>
                      <a:pt x="238150" y="220586"/>
                    </a:lnTo>
                    <a:lnTo>
                      <a:pt x="269100" y="220078"/>
                    </a:lnTo>
                    <a:lnTo>
                      <a:pt x="330657" y="215061"/>
                    </a:lnTo>
                    <a:lnTo>
                      <a:pt x="369976" y="207543"/>
                    </a:lnTo>
                    <a:lnTo>
                      <a:pt x="394169" y="195719"/>
                    </a:lnTo>
                    <a:lnTo>
                      <a:pt x="400672" y="190373"/>
                    </a:lnTo>
                    <a:close/>
                  </a:path>
                  <a:path w="450214" h="374014">
                    <a:moveTo>
                      <a:pt x="449770" y="100571"/>
                    </a:moveTo>
                    <a:lnTo>
                      <a:pt x="444373" y="93179"/>
                    </a:lnTo>
                    <a:lnTo>
                      <a:pt x="438797" y="100291"/>
                    </a:lnTo>
                    <a:lnTo>
                      <a:pt x="432396" y="105918"/>
                    </a:lnTo>
                    <a:lnTo>
                      <a:pt x="382181" y="123329"/>
                    </a:lnTo>
                    <a:lnTo>
                      <a:pt x="297675" y="127139"/>
                    </a:lnTo>
                    <a:lnTo>
                      <a:pt x="249758" y="126212"/>
                    </a:lnTo>
                    <a:lnTo>
                      <a:pt x="201917" y="123469"/>
                    </a:lnTo>
                    <a:lnTo>
                      <a:pt x="154152" y="118795"/>
                    </a:lnTo>
                    <a:lnTo>
                      <a:pt x="115176" y="113017"/>
                    </a:lnTo>
                    <a:lnTo>
                      <a:pt x="77190" y="102641"/>
                    </a:lnTo>
                    <a:lnTo>
                      <a:pt x="43751" y="83972"/>
                    </a:lnTo>
                    <a:lnTo>
                      <a:pt x="41935" y="77228"/>
                    </a:lnTo>
                    <a:lnTo>
                      <a:pt x="42875" y="69773"/>
                    </a:lnTo>
                    <a:lnTo>
                      <a:pt x="78143" y="29489"/>
                    </a:lnTo>
                    <a:lnTo>
                      <a:pt x="128879" y="9855"/>
                    </a:lnTo>
                    <a:lnTo>
                      <a:pt x="170827" y="0"/>
                    </a:lnTo>
                    <a:lnTo>
                      <a:pt x="155689" y="0"/>
                    </a:lnTo>
                    <a:lnTo>
                      <a:pt x="99644" y="7924"/>
                    </a:lnTo>
                    <a:lnTo>
                      <a:pt x="59334" y="19304"/>
                    </a:lnTo>
                    <a:lnTo>
                      <a:pt x="21551" y="40906"/>
                    </a:lnTo>
                    <a:lnTo>
                      <a:pt x="0" y="74612"/>
                    </a:lnTo>
                    <a:lnTo>
                      <a:pt x="0" y="89750"/>
                    </a:lnTo>
                    <a:lnTo>
                      <a:pt x="22631" y="121348"/>
                    </a:lnTo>
                    <a:lnTo>
                      <a:pt x="70891" y="141897"/>
                    </a:lnTo>
                    <a:lnTo>
                      <a:pt x="108750" y="149072"/>
                    </a:lnTo>
                    <a:lnTo>
                      <a:pt x="164033" y="154940"/>
                    </a:lnTo>
                    <a:lnTo>
                      <a:pt x="219367" y="157899"/>
                    </a:lnTo>
                    <a:lnTo>
                      <a:pt x="274777" y="157543"/>
                    </a:lnTo>
                    <a:lnTo>
                      <a:pt x="330250" y="153530"/>
                    </a:lnTo>
                    <a:lnTo>
                      <a:pt x="370776" y="147205"/>
                    </a:lnTo>
                    <a:lnTo>
                      <a:pt x="409981" y="135204"/>
                    </a:lnTo>
                    <a:lnTo>
                      <a:pt x="449770" y="107061"/>
                    </a:lnTo>
                    <a:lnTo>
                      <a:pt x="449770" y="100571"/>
                    </a:lnTo>
                    <a:close/>
                  </a:path>
                </a:pathLst>
              </a:custGeom>
              <a:solidFill>
                <a:srgbClr val="FFFFFF"/>
              </a:solidFill>
            </p:spPr>
            <p:txBody>
              <a:bodyPr wrap="square" lIns="0" tIns="0" rIns="0" bIns="0" rtlCol="0"/>
              <a:lstStyle/>
              <a:p>
                <a:endParaRPr sz="1350" dirty="0"/>
              </a:p>
            </p:txBody>
          </p:sp>
          <p:sp>
            <p:nvSpPr>
              <p:cNvPr id="75" name="object 87"/>
              <p:cNvSpPr/>
              <p:nvPr/>
            </p:nvSpPr>
            <p:spPr>
              <a:xfrm>
                <a:off x="2589156" y="3007520"/>
                <a:ext cx="150495" cy="0"/>
              </a:xfrm>
              <a:custGeom>
                <a:avLst/>
                <a:gdLst/>
                <a:ahLst/>
                <a:cxnLst/>
                <a:rect l="l" t="t" r="r" b="b"/>
                <a:pathLst>
                  <a:path w="150494">
                    <a:moveTo>
                      <a:pt x="0" y="0"/>
                    </a:moveTo>
                    <a:lnTo>
                      <a:pt x="150469" y="0"/>
                    </a:lnTo>
                  </a:path>
                </a:pathLst>
              </a:custGeom>
              <a:ln w="3175">
                <a:solidFill>
                  <a:srgbClr val="FFFFFF"/>
                </a:solidFill>
              </a:ln>
            </p:spPr>
            <p:txBody>
              <a:bodyPr wrap="square" lIns="0" tIns="0" rIns="0" bIns="0" rtlCol="0"/>
              <a:lstStyle/>
              <a:p>
                <a:endParaRPr sz="1350" dirty="0"/>
              </a:p>
            </p:txBody>
          </p:sp>
          <p:sp>
            <p:nvSpPr>
              <p:cNvPr id="76" name="object 88"/>
              <p:cNvSpPr/>
              <p:nvPr/>
            </p:nvSpPr>
            <p:spPr>
              <a:xfrm>
                <a:off x="2497627" y="2768424"/>
                <a:ext cx="346710" cy="48895"/>
              </a:xfrm>
              <a:custGeom>
                <a:avLst/>
                <a:gdLst/>
                <a:ahLst/>
                <a:cxnLst/>
                <a:rect l="l" t="t" r="r" b="b"/>
                <a:pathLst>
                  <a:path w="346710" h="48894">
                    <a:moveTo>
                      <a:pt x="235216" y="0"/>
                    </a:moveTo>
                    <a:lnTo>
                      <a:pt x="188777" y="220"/>
                    </a:lnTo>
                    <a:lnTo>
                      <a:pt x="142825" y="3812"/>
                    </a:lnTo>
                    <a:lnTo>
                      <a:pt x="97345" y="10646"/>
                    </a:lnTo>
                    <a:lnTo>
                      <a:pt x="52320" y="20590"/>
                    </a:lnTo>
                    <a:lnTo>
                      <a:pt x="5118" y="34353"/>
                    </a:lnTo>
                    <a:lnTo>
                      <a:pt x="0" y="36436"/>
                    </a:lnTo>
                    <a:lnTo>
                      <a:pt x="254" y="38620"/>
                    </a:lnTo>
                    <a:lnTo>
                      <a:pt x="7277" y="38620"/>
                    </a:lnTo>
                    <a:lnTo>
                      <a:pt x="14706" y="40119"/>
                    </a:lnTo>
                    <a:lnTo>
                      <a:pt x="71923" y="26265"/>
                    </a:lnTo>
                    <a:lnTo>
                      <a:pt x="123240" y="17487"/>
                    </a:lnTo>
                    <a:lnTo>
                      <a:pt x="182143" y="12853"/>
                    </a:lnTo>
                    <a:lnTo>
                      <a:pt x="211612" y="13599"/>
                    </a:lnTo>
                    <a:lnTo>
                      <a:pt x="253292" y="19378"/>
                    </a:lnTo>
                    <a:lnTo>
                      <a:pt x="294932" y="34315"/>
                    </a:lnTo>
                    <a:lnTo>
                      <a:pt x="300812" y="48602"/>
                    </a:lnTo>
                    <a:lnTo>
                      <a:pt x="324654" y="40398"/>
                    </a:lnTo>
                    <a:lnTo>
                      <a:pt x="336384" y="35636"/>
                    </a:lnTo>
                    <a:lnTo>
                      <a:pt x="340220" y="32029"/>
                    </a:lnTo>
                    <a:lnTo>
                      <a:pt x="346481" y="24663"/>
                    </a:lnTo>
                    <a:lnTo>
                      <a:pt x="345300" y="20916"/>
                    </a:lnTo>
                    <a:lnTo>
                      <a:pt x="300383" y="6368"/>
                    </a:lnTo>
                    <a:lnTo>
                      <a:pt x="257073" y="1029"/>
                    </a:lnTo>
                    <a:lnTo>
                      <a:pt x="235216" y="0"/>
                    </a:lnTo>
                    <a:close/>
                  </a:path>
                </a:pathLst>
              </a:custGeom>
              <a:solidFill>
                <a:srgbClr val="FFFFFF"/>
              </a:solidFill>
            </p:spPr>
            <p:txBody>
              <a:bodyPr wrap="square" lIns="0" tIns="0" rIns="0" bIns="0" rtlCol="0"/>
              <a:lstStyle/>
              <a:p>
                <a:endParaRPr sz="1350" dirty="0"/>
              </a:p>
            </p:txBody>
          </p:sp>
          <p:sp>
            <p:nvSpPr>
              <p:cNvPr id="77" name="object 89"/>
              <p:cNvSpPr/>
              <p:nvPr/>
            </p:nvSpPr>
            <p:spPr>
              <a:xfrm>
                <a:off x="2608786" y="2869969"/>
                <a:ext cx="69697" cy="69697"/>
              </a:xfrm>
              <a:prstGeom prst="rect">
                <a:avLst/>
              </a:prstGeom>
              <a:blipFill>
                <a:blip r:embed="rId11" cstate="print"/>
                <a:stretch>
                  <a:fillRect/>
                </a:stretch>
              </a:blipFill>
            </p:spPr>
            <p:txBody>
              <a:bodyPr wrap="square" lIns="0" tIns="0" rIns="0" bIns="0" rtlCol="0"/>
              <a:lstStyle/>
              <a:p>
                <a:endParaRPr sz="1350" dirty="0"/>
              </a:p>
            </p:txBody>
          </p:sp>
        </p:grpSp>
        <p:grpSp>
          <p:nvGrpSpPr>
            <p:cNvPr id="78" name="object 119"/>
            <p:cNvGrpSpPr/>
            <p:nvPr/>
          </p:nvGrpSpPr>
          <p:grpSpPr>
            <a:xfrm>
              <a:off x="519185" y="4745907"/>
              <a:ext cx="2769661" cy="1150329"/>
              <a:chOff x="548855" y="6996652"/>
              <a:chExt cx="3692881" cy="1533772"/>
            </a:xfrm>
          </p:grpSpPr>
          <p:sp>
            <p:nvSpPr>
              <p:cNvPr id="79" name="object 120"/>
              <p:cNvSpPr/>
              <p:nvPr/>
            </p:nvSpPr>
            <p:spPr>
              <a:xfrm>
                <a:off x="693632" y="8307539"/>
                <a:ext cx="0" cy="222885"/>
              </a:xfrm>
              <a:custGeom>
                <a:avLst/>
                <a:gdLst/>
                <a:ahLst/>
                <a:cxnLst/>
                <a:rect l="l" t="t" r="r" b="b"/>
                <a:pathLst>
                  <a:path h="222884">
                    <a:moveTo>
                      <a:pt x="0" y="0"/>
                    </a:moveTo>
                    <a:lnTo>
                      <a:pt x="0" y="222758"/>
                    </a:lnTo>
                  </a:path>
                </a:pathLst>
              </a:custGeom>
              <a:solidFill>
                <a:srgbClr val="3A8DDE"/>
              </a:solidFill>
            </p:spPr>
            <p:txBody>
              <a:bodyPr wrap="square" lIns="0" tIns="0" rIns="0" bIns="0" rtlCol="0"/>
              <a:lstStyle/>
              <a:p>
                <a:endParaRPr sz="1350" dirty="0"/>
              </a:p>
            </p:txBody>
          </p:sp>
          <p:sp>
            <p:nvSpPr>
              <p:cNvPr id="80" name="object 121"/>
              <p:cNvSpPr/>
              <p:nvPr/>
            </p:nvSpPr>
            <p:spPr>
              <a:xfrm>
                <a:off x="693632" y="8174470"/>
                <a:ext cx="0" cy="222885"/>
              </a:xfrm>
              <a:custGeom>
                <a:avLst/>
                <a:gdLst/>
                <a:ahLst/>
                <a:cxnLst/>
                <a:rect l="l" t="t" r="r" b="b"/>
                <a:pathLst>
                  <a:path h="222884">
                    <a:moveTo>
                      <a:pt x="0" y="0"/>
                    </a:moveTo>
                    <a:lnTo>
                      <a:pt x="0" y="222758"/>
                    </a:lnTo>
                  </a:path>
                </a:pathLst>
              </a:custGeom>
              <a:ln w="6489">
                <a:solidFill>
                  <a:srgbClr val="3A8DDE"/>
                </a:solidFill>
              </a:ln>
            </p:spPr>
            <p:txBody>
              <a:bodyPr wrap="square" lIns="0" tIns="0" rIns="0" bIns="0" rtlCol="0"/>
              <a:lstStyle/>
              <a:p>
                <a:endParaRPr sz="1350" dirty="0"/>
              </a:p>
            </p:txBody>
          </p:sp>
          <p:sp>
            <p:nvSpPr>
              <p:cNvPr id="81" name="object 122"/>
              <p:cNvSpPr/>
              <p:nvPr/>
            </p:nvSpPr>
            <p:spPr>
              <a:xfrm>
                <a:off x="600653" y="7455570"/>
                <a:ext cx="186055" cy="842010"/>
              </a:xfrm>
              <a:custGeom>
                <a:avLst/>
                <a:gdLst/>
                <a:ahLst/>
                <a:cxnLst/>
                <a:rect l="l" t="t" r="r" b="b"/>
                <a:pathLst>
                  <a:path w="186054" h="842009">
                    <a:moveTo>
                      <a:pt x="182" y="0"/>
                    </a:moveTo>
                    <a:lnTo>
                      <a:pt x="0" y="749388"/>
                    </a:lnTo>
                    <a:lnTo>
                      <a:pt x="11840" y="794964"/>
                    </a:lnTo>
                    <a:lnTo>
                      <a:pt x="44721" y="828814"/>
                    </a:lnTo>
                    <a:lnTo>
                      <a:pt x="81551" y="841527"/>
                    </a:lnTo>
                    <a:lnTo>
                      <a:pt x="104144" y="841552"/>
                    </a:lnTo>
                    <a:lnTo>
                      <a:pt x="119219" y="838458"/>
                    </a:lnTo>
                    <a:lnTo>
                      <a:pt x="158538" y="815073"/>
                    </a:lnTo>
                    <a:lnTo>
                      <a:pt x="183981" y="767654"/>
                    </a:lnTo>
                    <a:lnTo>
                      <a:pt x="185957" y="76"/>
                    </a:lnTo>
                    <a:lnTo>
                      <a:pt x="182" y="0"/>
                    </a:lnTo>
                    <a:close/>
                  </a:path>
                </a:pathLst>
              </a:custGeom>
              <a:solidFill>
                <a:srgbClr val="FF8300">
                  <a:alpha val="25000"/>
                </a:srgbClr>
              </a:solidFill>
            </p:spPr>
            <p:txBody>
              <a:bodyPr wrap="square" lIns="0" tIns="0" rIns="0" bIns="0" rtlCol="0"/>
              <a:lstStyle/>
              <a:p>
                <a:endParaRPr sz="1350" dirty="0"/>
              </a:p>
            </p:txBody>
          </p:sp>
          <p:sp>
            <p:nvSpPr>
              <p:cNvPr id="82" name="object 123"/>
              <p:cNvSpPr/>
              <p:nvPr/>
            </p:nvSpPr>
            <p:spPr>
              <a:xfrm>
                <a:off x="655167" y="7221448"/>
                <a:ext cx="77470" cy="942975"/>
              </a:xfrm>
              <a:custGeom>
                <a:avLst/>
                <a:gdLst/>
                <a:ahLst/>
                <a:cxnLst/>
                <a:rect l="l" t="t" r="r" b="b"/>
                <a:pathLst>
                  <a:path w="77470" h="942975">
                    <a:moveTo>
                      <a:pt x="76923" y="0"/>
                    </a:moveTo>
                    <a:lnTo>
                      <a:pt x="0" y="0"/>
                    </a:lnTo>
                    <a:lnTo>
                      <a:pt x="0" y="942708"/>
                    </a:lnTo>
                    <a:lnTo>
                      <a:pt x="76923" y="942708"/>
                    </a:lnTo>
                    <a:lnTo>
                      <a:pt x="76923" y="0"/>
                    </a:lnTo>
                    <a:close/>
                  </a:path>
                </a:pathLst>
              </a:custGeom>
              <a:solidFill>
                <a:srgbClr val="FF8300">
                  <a:alpha val="47999"/>
                </a:srgbClr>
              </a:solidFill>
            </p:spPr>
            <p:txBody>
              <a:bodyPr wrap="square" lIns="0" tIns="0" rIns="0" bIns="0" rtlCol="0"/>
              <a:lstStyle/>
              <a:p>
                <a:endParaRPr sz="1350" dirty="0"/>
              </a:p>
            </p:txBody>
          </p:sp>
          <p:sp>
            <p:nvSpPr>
              <p:cNvPr id="83" name="object 124"/>
              <p:cNvSpPr/>
              <p:nvPr/>
            </p:nvSpPr>
            <p:spPr>
              <a:xfrm>
                <a:off x="568163" y="7208312"/>
                <a:ext cx="251460" cy="26670"/>
              </a:xfrm>
              <a:custGeom>
                <a:avLst/>
                <a:gdLst/>
                <a:ahLst/>
                <a:cxnLst/>
                <a:rect l="l" t="t" r="r" b="b"/>
                <a:pathLst>
                  <a:path w="251459" h="26670">
                    <a:moveTo>
                      <a:pt x="250926" y="76"/>
                    </a:moveTo>
                    <a:lnTo>
                      <a:pt x="0" y="0"/>
                    </a:lnTo>
                    <a:lnTo>
                      <a:pt x="0" y="26212"/>
                    </a:lnTo>
                    <a:lnTo>
                      <a:pt x="250926" y="26301"/>
                    </a:lnTo>
                    <a:lnTo>
                      <a:pt x="250926" y="76"/>
                    </a:lnTo>
                    <a:close/>
                  </a:path>
                </a:pathLst>
              </a:custGeom>
              <a:solidFill>
                <a:srgbClr val="FCFCFC"/>
              </a:solidFill>
            </p:spPr>
            <p:txBody>
              <a:bodyPr wrap="square" lIns="0" tIns="0" rIns="0" bIns="0" rtlCol="0"/>
              <a:lstStyle/>
              <a:p>
                <a:endParaRPr sz="1350" dirty="0"/>
              </a:p>
            </p:txBody>
          </p:sp>
          <p:sp>
            <p:nvSpPr>
              <p:cNvPr id="84" name="object 125"/>
              <p:cNvSpPr/>
              <p:nvPr/>
            </p:nvSpPr>
            <p:spPr>
              <a:xfrm>
                <a:off x="619546" y="7875180"/>
                <a:ext cx="148590" cy="403225"/>
              </a:xfrm>
              <a:custGeom>
                <a:avLst/>
                <a:gdLst/>
                <a:ahLst/>
                <a:cxnLst/>
                <a:rect l="l" t="t" r="r" b="b"/>
                <a:pathLst>
                  <a:path w="148590" h="403225">
                    <a:moveTo>
                      <a:pt x="148158" y="0"/>
                    </a:moveTo>
                    <a:lnTo>
                      <a:pt x="101" y="1168"/>
                    </a:lnTo>
                    <a:lnTo>
                      <a:pt x="0" y="329133"/>
                    </a:lnTo>
                    <a:lnTo>
                      <a:pt x="5808" y="357954"/>
                    </a:lnTo>
                    <a:lnTo>
                      <a:pt x="21667" y="381490"/>
                    </a:lnTo>
                    <a:lnTo>
                      <a:pt x="45196" y="397361"/>
                    </a:lnTo>
                    <a:lnTo>
                      <a:pt x="74015" y="403186"/>
                    </a:lnTo>
                    <a:lnTo>
                      <a:pt x="102831" y="397380"/>
                    </a:lnTo>
                    <a:lnTo>
                      <a:pt x="126368" y="381525"/>
                    </a:lnTo>
                    <a:lnTo>
                      <a:pt x="142241" y="358000"/>
                    </a:lnTo>
                    <a:lnTo>
                      <a:pt x="148069" y="329184"/>
                    </a:lnTo>
                    <a:lnTo>
                      <a:pt x="148158" y="0"/>
                    </a:lnTo>
                    <a:close/>
                  </a:path>
                </a:pathLst>
              </a:custGeom>
              <a:solidFill>
                <a:srgbClr val="3A8DDE"/>
              </a:solidFill>
            </p:spPr>
            <p:txBody>
              <a:bodyPr wrap="square" lIns="0" tIns="0" rIns="0" bIns="0" rtlCol="0"/>
              <a:lstStyle/>
              <a:p>
                <a:endParaRPr sz="1350" dirty="0"/>
              </a:p>
            </p:txBody>
          </p:sp>
          <p:sp>
            <p:nvSpPr>
              <p:cNvPr id="85" name="object 126"/>
              <p:cNvSpPr/>
              <p:nvPr/>
            </p:nvSpPr>
            <p:spPr>
              <a:xfrm>
                <a:off x="548855" y="7183870"/>
                <a:ext cx="289560" cy="264160"/>
              </a:xfrm>
              <a:custGeom>
                <a:avLst/>
                <a:gdLst/>
                <a:ahLst/>
                <a:cxnLst/>
                <a:rect l="l" t="t" r="r" b="b"/>
                <a:pathLst>
                  <a:path w="289559" h="264159">
                    <a:moveTo>
                      <a:pt x="287096" y="246570"/>
                    </a:moveTo>
                    <a:lnTo>
                      <a:pt x="282194" y="241668"/>
                    </a:lnTo>
                    <a:lnTo>
                      <a:pt x="276136" y="241668"/>
                    </a:lnTo>
                    <a:lnTo>
                      <a:pt x="7327" y="241668"/>
                    </a:lnTo>
                    <a:lnTo>
                      <a:pt x="2438" y="246570"/>
                    </a:lnTo>
                    <a:lnTo>
                      <a:pt x="2438" y="258660"/>
                    </a:lnTo>
                    <a:lnTo>
                      <a:pt x="7327" y="263575"/>
                    </a:lnTo>
                    <a:lnTo>
                      <a:pt x="282194" y="263575"/>
                    </a:lnTo>
                    <a:lnTo>
                      <a:pt x="287096" y="258660"/>
                    </a:lnTo>
                    <a:lnTo>
                      <a:pt x="287096" y="246570"/>
                    </a:lnTo>
                    <a:close/>
                  </a:path>
                  <a:path w="289559" h="264159">
                    <a:moveTo>
                      <a:pt x="289534" y="23228"/>
                    </a:moveTo>
                    <a:lnTo>
                      <a:pt x="287705" y="14185"/>
                    </a:lnTo>
                    <a:lnTo>
                      <a:pt x="282727" y="6807"/>
                    </a:lnTo>
                    <a:lnTo>
                      <a:pt x="275348" y="1828"/>
                    </a:lnTo>
                    <a:lnTo>
                      <a:pt x="266306" y="0"/>
                    </a:lnTo>
                    <a:lnTo>
                      <a:pt x="23228" y="0"/>
                    </a:lnTo>
                    <a:lnTo>
                      <a:pt x="14185" y="1828"/>
                    </a:lnTo>
                    <a:lnTo>
                      <a:pt x="6807" y="6807"/>
                    </a:lnTo>
                    <a:lnTo>
                      <a:pt x="1828" y="14185"/>
                    </a:lnTo>
                    <a:lnTo>
                      <a:pt x="0" y="23228"/>
                    </a:lnTo>
                    <a:lnTo>
                      <a:pt x="1828" y="32270"/>
                    </a:lnTo>
                    <a:lnTo>
                      <a:pt x="6807" y="39662"/>
                    </a:lnTo>
                    <a:lnTo>
                      <a:pt x="14185" y="44640"/>
                    </a:lnTo>
                    <a:lnTo>
                      <a:pt x="23228" y="46469"/>
                    </a:lnTo>
                    <a:lnTo>
                      <a:pt x="266306" y="46469"/>
                    </a:lnTo>
                    <a:lnTo>
                      <a:pt x="275348" y="44640"/>
                    </a:lnTo>
                    <a:lnTo>
                      <a:pt x="282727" y="39662"/>
                    </a:lnTo>
                    <a:lnTo>
                      <a:pt x="287705" y="32270"/>
                    </a:lnTo>
                    <a:lnTo>
                      <a:pt x="289534" y="23228"/>
                    </a:lnTo>
                    <a:close/>
                  </a:path>
                </a:pathLst>
              </a:custGeom>
              <a:solidFill>
                <a:srgbClr val="FF8300"/>
              </a:solidFill>
            </p:spPr>
            <p:txBody>
              <a:bodyPr wrap="square" lIns="0" tIns="0" rIns="0" bIns="0" rtlCol="0"/>
              <a:lstStyle/>
              <a:p>
                <a:endParaRPr sz="1350" dirty="0"/>
              </a:p>
            </p:txBody>
          </p:sp>
          <p:sp>
            <p:nvSpPr>
              <p:cNvPr id="86" name="object 127"/>
              <p:cNvSpPr/>
              <p:nvPr/>
            </p:nvSpPr>
            <p:spPr>
              <a:xfrm>
                <a:off x="678226" y="8296427"/>
                <a:ext cx="31115" cy="19050"/>
              </a:xfrm>
              <a:custGeom>
                <a:avLst/>
                <a:gdLst/>
                <a:ahLst/>
                <a:cxnLst/>
                <a:rect l="l" t="t" r="r" b="b"/>
                <a:pathLst>
                  <a:path w="31115" h="19050">
                    <a:moveTo>
                      <a:pt x="27470" y="0"/>
                    </a:moveTo>
                    <a:lnTo>
                      <a:pt x="23342" y="0"/>
                    </a:lnTo>
                    <a:lnTo>
                      <a:pt x="3340" y="0"/>
                    </a:lnTo>
                    <a:lnTo>
                      <a:pt x="0" y="3352"/>
                    </a:lnTo>
                    <a:lnTo>
                      <a:pt x="0" y="15481"/>
                    </a:lnTo>
                    <a:lnTo>
                      <a:pt x="3340" y="18808"/>
                    </a:lnTo>
                    <a:lnTo>
                      <a:pt x="27470" y="18808"/>
                    </a:lnTo>
                    <a:lnTo>
                      <a:pt x="30810" y="15481"/>
                    </a:lnTo>
                    <a:lnTo>
                      <a:pt x="30810" y="3352"/>
                    </a:lnTo>
                    <a:lnTo>
                      <a:pt x="27470" y="0"/>
                    </a:lnTo>
                    <a:close/>
                  </a:path>
                </a:pathLst>
              </a:custGeom>
              <a:solidFill>
                <a:srgbClr val="3A8DDE"/>
              </a:solidFill>
            </p:spPr>
            <p:txBody>
              <a:bodyPr wrap="square" lIns="0" tIns="0" rIns="0" bIns="0" rtlCol="0"/>
              <a:lstStyle/>
              <a:p>
                <a:endParaRPr sz="1350" dirty="0"/>
              </a:p>
            </p:txBody>
          </p:sp>
          <p:sp>
            <p:nvSpPr>
              <p:cNvPr id="87" name="object 128"/>
              <p:cNvSpPr/>
              <p:nvPr/>
            </p:nvSpPr>
            <p:spPr>
              <a:xfrm>
                <a:off x="600646" y="7848294"/>
                <a:ext cx="186055" cy="28575"/>
              </a:xfrm>
              <a:custGeom>
                <a:avLst/>
                <a:gdLst/>
                <a:ahLst/>
                <a:cxnLst/>
                <a:rect l="l" t="t" r="r" b="b"/>
                <a:pathLst>
                  <a:path w="186054" h="28575">
                    <a:moveTo>
                      <a:pt x="185851" y="0"/>
                    </a:moveTo>
                    <a:lnTo>
                      <a:pt x="0" y="0"/>
                    </a:lnTo>
                    <a:lnTo>
                      <a:pt x="0" y="28054"/>
                    </a:lnTo>
                    <a:lnTo>
                      <a:pt x="185851" y="28054"/>
                    </a:lnTo>
                    <a:lnTo>
                      <a:pt x="185851" y="0"/>
                    </a:lnTo>
                    <a:close/>
                  </a:path>
                </a:pathLst>
              </a:custGeom>
              <a:solidFill>
                <a:srgbClr val="FF8300"/>
              </a:solidFill>
            </p:spPr>
            <p:txBody>
              <a:bodyPr wrap="square" lIns="0" tIns="0" rIns="0" bIns="0" rtlCol="0"/>
              <a:lstStyle/>
              <a:p>
                <a:endParaRPr sz="1350" dirty="0"/>
              </a:p>
            </p:txBody>
          </p:sp>
          <p:sp>
            <p:nvSpPr>
              <p:cNvPr id="88" name="object 129"/>
              <p:cNvSpPr/>
              <p:nvPr/>
            </p:nvSpPr>
            <p:spPr>
              <a:xfrm>
                <a:off x="728045" y="7561488"/>
                <a:ext cx="36195" cy="0"/>
              </a:xfrm>
              <a:custGeom>
                <a:avLst/>
                <a:gdLst/>
                <a:ahLst/>
                <a:cxnLst/>
                <a:rect l="l" t="t" r="r" b="b"/>
                <a:pathLst>
                  <a:path w="36195">
                    <a:moveTo>
                      <a:pt x="35610" y="0"/>
                    </a:moveTo>
                    <a:lnTo>
                      <a:pt x="0" y="0"/>
                    </a:lnTo>
                  </a:path>
                </a:pathLst>
              </a:custGeom>
              <a:ln w="8445">
                <a:solidFill>
                  <a:srgbClr val="FFFFFF"/>
                </a:solidFill>
              </a:ln>
            </p:spPr>
            <p:txBody>
              <a:bodyPr wrap="square" lIns="0" tIns="0" rIns="0" bIns="0" rtlCol="0"/>
              <a:lstStyle/>
              <a:p>
                <a:endParaRPr sz="1350" dirty="0"/>
              </a:p>
            </p:txBody>
          </p:sp>
          <p:sp>
            <p:nvSpPr>
              <p:cNvPr id="89" name="object 130"/>
              <p:cNvSpPr/>
              <p:nvPr/>
            </p:nvSpPr>
            <p:spPr>
              <a:xfrm>
                <a:off x="749165" y="7594578"/>
                <a:ext cx="14604" cy="0"/>
              </a:xfrm>
              <a:custGeom>
                <a:avLst/>
                <a:gdLst/>
                <a:ahLst/>
                <a:cxnLst/>
                <a:rect l="l" t="t" r="r" b="b"/>
                <a:pathLst>
                  <a:path w="14604">
                    <a:moveTo>
                      <a:pt x="14490" y="0"/>
                    </a:moveTo>
                    <a:lnTo>
                      <a:pt x="0" y="0"/>
                    </a:lnTo>
                  </a:path>
                </a:pathLst>
              </a:custGeom>
              <a:ln w="8445">
                <a:solidFill>
                  <a:srgbClr val="FFFFFF"/>
                </a:solidFill>
              </a:ln>
            </p:spPr>
            <p:txBody>
              <a:bodyPr wrap="square" lIns="0" tIns="0" rIns="0" bIns="0" rtlCol="0"/>
              <a:lstStyle/>
              <a:p>
                <a:endParaRPr sz="1350" dirty="0"/>
              </a:p>
            </p:txBody>
          </p:sp>
          <p:sp>
            <p:nvSpPr>
              <p:cNvPr id="90" name="object 131"/>
              <p:cNvSpPr/>
              <p:nvPr/>
            </p:nvSpPr>
            <p:spPr>
              <a:xfrm>
                <a:off x="749165" y="7627655"/>
                <a:ext cx="14604" cy="0"/>
              </a:xfrm>
              <a:custGeom>
                <a:avLst/>
                <a:gdLst/>
                <a:ahLst/>
                <a:cxnLst/>
                <a:rect l="l" t="t" r="r" b="b"/>
                <a:pathLst>
                  <a:path w="14604">
                    <a:moveTo>
                      <a:pt x="14490" y="0"/>
                    </a:moveTo>
                    <a:lnTo>
                      <a:pt x="0" y="0"/>
                    </a:lnTo>
                  </a:path>
                </a:pathLst>
              </a:custGeom>
              <a:ln w="8445">
                <a:solidFill>
                  <a:srgbClr val="FFFFFF"/>
                </a:solidFill>
              </a:ln>
            </p:spPr>
            <p:txBody>
              <a:bodyPr wrap="square" lIns="0" tIns="0" rIns="0" bIns="0" rtlCol="0"/>
              <a:lstStyle/>
              <a:p>
                <a:endParaRPr sz="1350" dirty="0"/>
              </a:p>
            </p:txBody>
          </p:sp>
          <p:sp>
            <p:nvSpPr>
              <p:cNvPr id="91" name="object 132"/>
              <p:cNvSpPr/>
              <p:nvPr/>
            </p:nvSpPr>
            <p:spPr>
              <a:xfrm>
                <a:off x="749165" y="7660745"/>
                <a:ext cx="14604" cy="0"/>
              </a:xfrm>
              <a:custGeom>
                <a:avLst/>
                <a:gdLst/>
                <a:ahLst/>
                <a:cxnLst/>
                <a:rect l="l" t="t" r="r" b="b"/>
                <a:pathLst>
                  <a:path w="14604">
                    <a:moveTo>
                      <a:pt x="14490" y="0"/>
                    </a:moveTo>
                    <a:lnTo>
                      <a:pt x="0" y="0"/>
                    </a:lnTo>
                  </a:path>
                </a:pathLst>
              </a:custGeom>
              <a:ln w="8445">
                <a:solidFill>
                  <a:srgbClr val="FFFFFF"/>
                </a:solidFill>
              </a:ln>
            </p:spPr>
            <p:txBody>
              <a:bodyPr wrap="square" lIns="0" tIns="0" rIns="0" bIns="0" rtlCol="0"/>
              <a:lstStyle/>
              <a:p>
                <a:endParaRPr sz="1350" dirty="0"/>
              </a:p>
            </p:txBody>
          </p:sp>
          <p:sp>
            <p:nvSpPr>
              <p:cNvPr id="92" name="object 133"/>
              <p:cNvSpPr/>
              <p:nvPr/>
            </p:nvSpPr>
            <p:spPr>
              <a:xfrm>
                <a:off x="749165" y="7693833"/>
                <a:ext cx="14604" cy="0"/>
              </a:xfrm>
              <a:custGeom>
                <a:avLst/>
                <a:gdLst/>
                <a:ahLst/>
                <a:cxnLst/>
                <a:rect l="l" t="t" r="r" b="b"/>
                <a:pathLst>
                  <a:path w="14604">
                    <a:moveTo>
                      <a:pt x="14490" y="0"/>
                    </a:moveTo>
                    <a:lnTo>
                      <a:pt x="0" y="0"/>
                    </a:lnTo>
                  </a:path>
                </a:pathLst>
              </a:custGeom>
              <a:ln w="8445">
                <a:solidFill>
                  <a:srgbClr val="FFFFFF"/>
                </a:solidFill>
              </a:ln>
            </p:spPr>
            <p:txBody>
              <a:bodyPr wrap="square" lIns="0" tIns="0" rIns="0" bIns="0" rtlCol="0"/>
              <a:lstStyle/>
              <a:p>
                <a:endParaRPr sz="1350" dirty="0"/>
              </a:p>
            </p:txBody>
          </p:sp>
          <p:sp>
            <p:nvSpPr>
              <p:cNvPr id="93" name="object 134"/>
              <p:cNvSpPr/>
              <p:nvPr/>
            </p:nvSpPr>
            <p:spPr>
              <a:xfrm>
                <a:off x="728045" y="7726923"/>
                <a:ext cx="36195" cy="0"/>
              </a:xfrm>
              <a:custGeom>
                <a:avLst/>
                <a:gdLst/>
                <a:ahLst/>
                <a:cxnLst/>
                <a:rect l="l" t="t" r="r" b="b"/>
                <a:pathLst>
                  <a:path w="36195">
                    <a:moveTo>
                      <a:pt x="35610" y="0"/>
                    </a:moveTo>
                    <a:lnTo>
                      <a:pt x="0" y="0"/>
                    </a:lnTo>
                  </a:path>
                </a:pathLst>
              </a:custGeom>
              <a:ln w="8445">
                <a:solidFill>
                  <a:srgbClr val="FFFFFF"/>
                </a:solidFill>
              </a:ln>
            </p:spPr>
            <p:txBody>
              <a:bodyPr wrap="square" lIns="0" tIns="0" rIns="0" bIns="0" rtlCol="0"/>
              <a:lstStyle/>
              <a:p>
                <a:endParaRPr sz="1350" dirty="0"/>
              </a:p>
            </p:txBody>
          </p:sp>
          <p:sp>
            <p:nvSpPr>
              <p:cNvPr id="94" name="object 135"/>
              <p:cNvSpPr/>
              <p:nvPr/>
            </p:nvSpPr>
            <p:spPr>
              <a:xfrm>
                <a:off x="749165" y="7760013"/>
                <a:ext cx="14604" cy="0"/>
              </a:xfrm>
              <a:custGeom>
                <a:avLst/>
                <a:gdLst/>
                <a:ahLst/>
                <a:cxnLst/>
                <a:rect l="l" t="t" r="r" b="b"/>
                <a:pathLst>
                  <a:path w="14604">
                    <a:moveTo>
                      <a:pt x="14490" y="0"/>
                    </a:moveTo>
                    <a:lnTo>
                      <a:pt x="0" y="0"/>
                    </a:lnTo>
                  </a:path>
                </a:pathLst>
              </a:custGeom>
              <a:ln w="8445">
                <a:solidFill>
                  <a:srgbClr val="FFFFFF"/>
                </a:solidFill>
              </a:ln>
            </p:spPr>
            <p:txBody>
              <a:bodyPr wrap="square" lIns="0" tIns="0" rIns="0" bIns="0" rtlCol="0"/>
              <a:lstStyle/>
              <a:p>
                <a:endParaRPr sz="1350" dirty="0"/>
              </a:p>
            </p:txBody>
          </p:sp>
          <p:sp>
            <p:nvSpPr>
              <p:cNvPr id="95" name="object 136"/>
              <p:cNvSpPr/>
              <p:nvPr/>
            </p:nvSpPr>
            <p:spPr>
              <a:xfrm>
                <a:off x="749165" y="7793101"/>
                <a:ext cx="14604" cy="0"/>
              </a:xfrm>
              <a:custGeom>
                <a:avLst/>
                <a:gdLst/>
                <a:ahLst/>
                <a:cxnLst/>
                <a:rect l="l" t="t" r="r" b="b"/>
                <a:pathLst>
                  <a:path w="14604">
                    <a:moveTo>
                      <a:pt x="14490" y="0"/>
                    </a:moveTo>
                    <a:lnTo>
                      <a:pt x="0" y="0"/>
                    </a:lnTo>
                  </a:path>
                </a:pathLst>
              </a:custGeom>
              <a:ln w="8445">
                <a:solidFill>
                  <a:srgbClr val="FFFFFF"/>
                </a:solidFill>
              </a:ln>
            </p:spPr>
            <p:txBody>
              <a:bodyPr wrap="square" lIns="0" tIns="0" rIns="0" bIns="0" rtlCol="0"/>
              <a:lstStyle/>
              <a:p>
                <a:endParaRPr sz="1350" dirty="0"/>
              </a:p>
            </p:txBody>
          </p:sp>
          <p:sp>
            <p:nvSpPr>
              <p:cNvPr id="96" name="object 137"/>
              <p:cNvSpPr/>
              <p:nvPr/>
            </p:nvSpPr>
            <p:spPr>
              <a:xfrm>
                <a:off x="749165" y="7826179"/>
                <a:ext cx="14604" cy="0"/>
              </a:xfrm>
              <a:custGeom>
                <a:avLst/>
                <a:gdLst/>
                <a:ahLst/>
                <a:cxnLst/>
                <a:rect l="l" t="t" r="r" b="b"/>
                <a:pathLst>
                  <a:path w="14604">
                    <a:moveTo>
                      <a:pt x="14490" y="0"/>
                    </a:moveTo>
                    <a:lnTo>
                      <a:pt x="0" y="0"/>
                    </a:lnTo>
                  </a:path>
                </a:pathLst>
              </a:custGeom>
              <a:ln w="8445">
                <a:solidFill>
                  <a:srgbClr val="FFFFFF"/>
                </a:solidFill>
              </a:ln>
            </p:spPr>
            <p:txBody>
              <a:bodyPr wrap="square" lIns="0" tIns="0" rIns="0" bIns="0" rtlCol="0"/>
              <a:lstStyle/>
              <a:p>
                <a:endParaRPr sz="1350" dirty="0"/>
              </a:p>
            </p:txBody>
          </p:sp>
          <p:sp>
            <p:nvSpPr>
              <p:cNvPr id="97" name="object 138"/>
              <p:cNvSpPr/>
              <p:nvPr/>
            </p:nvSpPr>
            <p:spPr>
              <a:xfrm>
                <a:off x="749165" y="7859269"/>
                <a:ext cx="14604" cy="0"/>
              </a:xfrm>
              <a:custGeom>
                <a:avLst/>
                <a:gdLst/>
                <a:ahLst/>
                <a:cxnLst/>
                <a:rect l="l" t="t" r="r" b="b"/>
                <a:pathLst>
                  <a:path w="14604">
                    <a:moveTo>
                      <a:pt x="14490" y="0"/>
                    </a:moveTo>
                    <a:lnTo>
                      <a:pt x="0" y="0"/>
                    </a:lnTo>
                  </a:path>
                </a:pathLst>
              </a:custGeom>
              <a:ln w="8445">
                <a:solidFill>
                  <a:srgbClr val="FFFFFF"/>
                </a:solidFill>
              </a:ln>
            </p:spPr>
            <p:txBody>
              <a:bodyPr wrap="square" lIns="0" tIns="0" rIns="0" bIns="0" rtlCol="0"/>
              <a:lstStyle/>
              <a:p>
                <a:endParaRPr sz="1350" dirty="0"/>
              </a:p>
            </p:txBody>
          </p:sp>
          <p:sp>
            <p:nvSpPr>
              <p:cNvPr id="98" name="object 139"/>
              <p:cNvSpPr/>
              <p:nvPr/>
            </p:nvSpPr>
            <p:spPr>
              <a:xfrm>
                <a:off x="728045" y="7892358"/>
                <a:ext cx="36195" cy="0"/>
              </a:xfrm>
              <a:custGeom>
                <a:avLst/>
                <a:gdLst/>
                <a:ahLst/>
                <a:cxnLst/>
                <a:rect l="l" t="t" r="r" b="b"/>
                <a:pathLst>
                  <a:path w="36195">
                    <a:moveTo>
                      <a:pt x="35610" y="0"/>
                    </a:moveTo>
                    <a:lnTo>
                      <a:pt x="0" y="0"/>
                    </a:lnTo>
                  </a:path>
                </a:pathLst>
              </a:custGeom>
              <a:ln w="8445">
                <a:solidFill>
                  <a:srgbClr val="FFFFFF"/>
                </a:solidFill>
              </a:ln>
            </p:spPr>
            <p:txBody>
              <a:bodyPr wrap="square" lIns="0" tIns="0" rIns="0" bIns="0" rtlCol="0"/>
              <a:lstStyle/>
              <a:p>
                <a:endParaRPr sz="1350" dirty="0"/>
              </a:p>
            </p:txBody>
          </p:sp>
          <p:sp>
            <p:nvSpPr>
              <p:cNvPr id="99" name="object 140"/>
              <p:cNvSpPr/>
              <p:nvPr/>
            </p:nvSpPr>
            <p:spPr>
              <a:xfrm>
                <a:off x="749165" y="7925447"/>
                <a:ext cx="14604" cy="0"/>
              </a:xfrm>
              <a:custGeom>
                <a:avLst/>
                <a:gdLst/>
                <a:ahLst/>
                <a:cxnLst/>
                <a:rect l="l" t="t" r="r" b="b"/>
                <a:pathLst>
                  <a:path w="14604">
                    <a:moveTo>
                      <a:pt x="14490" y="0"/>
                    </a:moveTo>
                    <a:lnTo>
                      <a:pt x="0" y="0"/>
                    </a:lnTo>
                  </a:path>
                </a:pathLst>
              </a:custGeom>
              <a:ln w="8445">
                <a:solidFill>
                  <a:srgbClr val="FFFFFF"/>
                </a:solidFill>
              </a:ln>
            </p:spPr>
            <p:txBody>
              <a:bodyPr wrap="square" lIns="0" tIns="0" rIns="0" bIns="0" rtlCol="0"/>
              <a:lstStyle/>
              <a:p>
                <a:endParaRPr sz="1350" dirty="0"/>
              </a:p>
            </p:txBody>
          </p:sp>
          <p:sp>
            <p:nvSpPr>
              <p:cNvPr id="100" name="object 141"/>
              <p:cNvSpPr/>
              <p:nvPr/>
            </p:nvSpPr>
            <p:spPr>
              <a:xfrm>
                <a:off x="749165" y="7958537"/>
                <a:ext cx="14604" cy="0"/>
              </a:xfrm>
              <a:custGeom>
                <a:avLst/>
                <a:gdLst/>
                <a:ahLst/>
                <a:cxnLst/>
                <a:rect l="l" t="t" r="r" b="b"/>
                <a:pathLst>
                  <a:path w="14604">
                    <a:moveTo>
                      <a:pt x="14490" y="0"/>
                    </a:moveTo>
                    <a:lnTo>
                      <a:pt x="0" y="0"/>
                    </a:lnTo>
                  </a:path>
                </a:pathLst>
              </a:custGeom>
              <a:ln w="8445">
                <a:solidFill>
                  <a:srgbClr val="FFFFFF"/>
                </a:solidFill>
              </a:ln>
            </p:spPr>
            <p:txBody>
              <a:bodyPr wrap="square" lIns="0" tIns="0" rIns="0" bIns="0" rtlCol="0"/>
              <a:lstStyle/>
              <a:p>
                <a:endParaRPr sz="1350" dirty="0"/>
              </a:p>
            </p:txBody>
          </p:sp>
          <p:sp>
            <p:nvSpPr>
              <p:cNvPr id="101" name="object 142"/>
              <p:cNvSpPr/>
              <p:nvPr/>
            </p:nvSpPr>
            <p:spPr>
              <a:xfrm>
                <a:off x="749165" y="7991627"/>
                <a:ext cx="14604" cy="0"/>
              </a:xfrm>
              <a:custGeom>
                <a:avLst/>
                <a:gdLst/>
                <a:ahLst/>
                <a:cxnLst/>
                <a:rect l="l" t="t" r="r" b="b"/>
                <a:pathLst>
                  <a:path w="14604">
                    <a:moveTo>
                      <a:pt x="14490" y="0"/>
                    </a:moveTo>
                    <a:lnTo>
                      <a:pt x="0" y="0"/>
                    </a:lnTo>
                  </a:path>
                </a:pathLst>
              </a:custGeom>
              <a:ln w="8445">
                <a:solidFill>
                  <a:srgbClr val="FFFFFF"/>
                </a:solidFill>
              </a:ln>
            </p:spPr>
            <p:txBody>
              <a:bodyPr wrap="square" lIns="0" tIns="0" rIns="0" bIns="0" rtlCol="0"/>
              <a:lstStyle/>
              <a:p>
                <a:endParaRPr sz="1350" dirty="0"/>
              </a:p>
            </p:txBody>
          </p:sp>
          <p:sp>
            <p:nvSpPr>
              <p:cNvPr id="102" name="object 143"/>
              <p:cNvSpPr/>
              <p:nvPr/>
            </p:nvSpPr>
            <p:spPr>
              <a:xfrm>
                <a:off x="749165" y="8024704"/>
                <a:ext cx="14604" cy="0"/>
              </a:xfrm>
              <a:custGeom>
                <a:avLst/>
                <a:gdLst/>
                <a:ahLst/>
                <a:cxnLst/>
                <a:rect l="l" t="t" r="r" b="b"/>
                <a:pathLst>
                  <a:path w="14604">
                    <a:moveTo>
                      <a:pt x="14490" y="0"/>
                    </a:moveTo>
                    <a:lnTo>
                      <a:pt x="0" y="0"/>
                    </a:lnTo>
                  </a:path>
                </a:pathLst>
              </a:custGeom>
              <a:ln w="8445">
                <a:solidFill>
                  <a:srgbClr val="FFFFFF"/>
                </a:solidFill>
              </a:ln>
            </p:spPr>
            <p:txBody>
              <a:bodyPr wrap="square" lIns="0" tIns="0" rIns="0" bIns="0" rtlCol="0"/>
              <a:lstStyle/>
              <a:p>
                <a:endParaRPr sz="1350" dirty="0"/>
              </a:p>
            </p:txBody>
          </p:sp>
          <p:sp>
            <p:nvSpPr>
              <p:cNvPr id="103" name="object 144"/>
              <p:cNvSpPr/>
              <p:nvPr/>
            </p:nvSpPr>
            <p:spPr>
              <a:xfrm>
                <a:off x="728045" y="8057792"/>
                <a:ext cx="36195" cy="0"/>
              </a:xfrm>
              <a:custGeom>
                <a:avLst/>
                <a:gdLst/>
                <a:ahLst/>
                <a:cxnLst/>
                <a:rect l="l" t="t" r="r" b="b"/>
                <a:pathLst>
                  <a:path w="36195">
                    <a:moveTo>
                      <a:pt x="35610" y="0"/>
                    </a:moveTo>
                    <a:lnTo>
                      <a:pt x="0" y="0"/>
                    </a:lnTo>
                  </a:path>
                </a:pathLst>
              </a:custGeom>
              <a:ln w="8445">
                <a:solidFill>
                  <a:srgbClr val="FFFFFF"/>
                </a:solidFill>
              </a:ln>
            </p:spPr>
            <p:txBody>
              <a:bodyPr wrap="square" lIns="0" tIns="0" rIns="0" bIns="0" rtlCol="0"/>
              <a:lstStyle/>
              <a:p>
                <a:endParaRPr sz="1350" dirty="0"/>
              </a:p>
            </p:txBody>
          </p:sp>
          <p:sp>
            <p:nvSpPr>
              <p:cNvPr id="104" name="object 145"/>
              <p:cNvSpPr/>
              <p:nvPr/>
            </p:nvSpPr>
            <p:spPr>
              <a:xfrm>
                <a:off x="749165" y="8090882"/>
                <a:ext cx="14604" cy="0"/>
              </a:xfrm>
              <a:custGeom>
                <a:avLst/>
                <a:gdLst/>
                <a:ahLst/>
                <a:cxnLst/>
                <a:rect l="l" t="t" r="r" b="b"/>
                <a:pathLst>
                  <a:path w="14604">
                    <a:moveTo>
                      <a:pt x="14490" y="0"/>
                    </a:moveTo>
                    <a:lnTo>
                      <a:pt x="0" y="0"/>
                    </a:lnTo>
                  </a:path>
                </a:pathLst>
              </a:custGeom>
              <a:ln w="8445">
                <a:solidFill>
                  <a:srgbClr val="FFFFFF"/>
                </a:solidFill>
              </a:ln>
            </p:spPr>
            <p:txBody>
              <a:bodyPr wrap="square" lIns="0" tIns="0" rIns="0" bIns="0" rtlCol="0"/>
              <a:lstStyle/>
              <a:p>
                <a:endParaRPr sz="1350" dirty="0"/>
              </a:p>
            </p:txBody>
          </p:sp>
          <p:sp>
            <p:nvSpPr>
              <p:cNvPr id="105" name="object 146"/>
              <p:cNvSpPr/>
              <p:nvPr/>
            </p:nvSpPr>
            <p:spPr>
              <a:xfrm>
                <a:off x="749165" y="8123972"/>
                <a:ext cx="14604" cy="0"/>
              </a:xfrm>
              <a:custGeom>
                <a:avLst/>
                <a:gdLst/>
                <a:ahLst/>
                <a:cxnLst/>
                <a:rect l="l" t="t" r="r" b="b"/>
                <a:pathLst>
                  <a:path w="14604">
                    <a:moveTo>
                      <a:pt x="14490" y="0"/>
                    </a:moveTo>
                    <a:lnTo>
                      <a:pt x="0" y="0"/>
                    </a:lnTo>
                  </a:path>
                </a:pathLst>
              </a:custGeom>
              <a:ln w="8445">
                <a:solidFill>
                  <a:srgbClr val="FFFFFF"/>
                </a:solidFill>
              </a:ln>
            </p:spPr>
            <p:txBody>
              <a:bodyPr wrap="square" lIns="0" tIns="0" rIns="0" bIns="0" rtlCol="0"/>
              <a:lstStyle/>
              <a:p>
                <a:endParaRPr sz="1350" dirty="0"/>
              </a:p>
            </p:txBody>
          </p:sp>
          <p:sp>
            <p:nvSpPr>
              <p:cNvPr id="106" name="object 147"/>
              <p:cNvSpPr/>
              <p:nvPr/>
            </p:nvSpPr>
            <p:spPr>
              <a:xfrm>
                <a:off x="749165" y="8157061"/>
                <a:ext cx="14604" cy="0"/>
              </a:xfrm>
              <a:custGeom>
                <a:avLst/>
                <a:gdLst/>
                <a:ahLst/>
                <a:cxnLst/>
                <a:rect l="l" t="t" r="r" b="b"/>
                <a:pathLst>
                  <a:path w="14604">
                    <a:moveTo>
                      <a:pt x="14490" y="0"/>
                    </a:moveTo>
                    <a:lnTo>
                      <a:pt x="0" y="0"/>
                    </a:lnTo>
                  </a:path>
                </a:pathLst>
              </a:custGeom>
              <a:ln w="8445">
                <a:solidFill>
                  <a:srgbClr val="FFFFFF"/>
                </a:solidFill>
              </a:ln>
            </p:spPr>
            <p:txBody>
              <a:bodyPr wrap="square" lIns="0" tIns="0" rIns="0" bIns="0" rtlCol="0"/>
              <a:lstStyle/>
              <a:p>
                <a:endParaRPr sz="1350" dirty="0"/>
              </a:p>
            </p:txBody>
          </p:sp>
          <p:sp>
            <p:nvSpPr>
              <p:cNvPr id="107" name="object 148"/>
              <p:cNvSpPr/>
              <p:nvPr/>
            </p:nvSpPr>
            <p:spPr>
              <a:xfrm>
                <a:off x="749165" y="8190150"/>
                <a:ext cx="14604" cy="0"/>
              </a:xfrm>
              <a:custGeom>
                <a:avLst/>
                <a:gdLst/>
                <a:ahLst/>
                <a:cxnLst/>
                <a:rect l="l" t="t" r="r" b="b"/>
                <a:pathLst>
                  <a:path w="14604">
                    <a:moveTo>
                      <a:pt x="14490" y="0"/>
                    </a:moveTo>
                    <a:lnTo>
                      <a:pt x="0" y="0"/>
                    </a:lnTo>
                  </a:path>
                </a:pathLst>
              </a:custGeom>
              <a:ln w="8445">
                <a:solidFill>
                  <a:srgbClr val="FFFFFF"/>
                </a:solidFill>
              </a:ln>
            </p:spPr>
            <p:txBody>
              <a:bodyPr wrap="square" lIns="0" tIns="0" rIns="0" bIns="0" rtlCol="0"/>
              <a:lstStyle/>
              <a:p>
                <a:endParaRPr sz="1350" dirty="0"/>
              </a:p>
            </p:txBody>
          </p:sp>
          <p:sp>
            <p:nvSpPr>
              <p:cNvPr id="108" name="object 149"/>
              <p:cNvSpPr/>
              <p:nvPr/>
            </p:nvSpPr>
            <p:spPr>
              <a:xfrm>
                <a:off x="728045" y="8223228"/>
                <a:ext cx="36195" cy="0"/>
              </a:xfrm>
              <a:custGeom>
                <a:avLst/>
                <a:gdLst/>
                <a:ahLst/>
                <a:cxnLst/>
                <a:rect l="l" t="t" r="r" b="b"/>
                <a:pathLst>
                  <a:path w="36195">
                    <a:moveTo>
                      <a:pt x="35610" y="0"/>
                    </a:moveTo>
                    <a:lnTo>
                      <a:pt x="0" y="0"/>
                    </a:lnTo>
                  </a:path>
                </a:pathLst>
              </a:custGeom>
              <a:ln w="8445">
                <a:solidFill>
                  <a:srgbClr val="FFFFFF"/>
                </a:solidFill>
              </a:ln>
            </p:spPr>
            <p:txBody>
              <a:bodyPr wrap="square" lIns="0" tIns="0" rIns="0" bIns="0" rtlCol="0"/>
              <a:lstStyle/>
              <a:p>
                <a:endParaRPr sz="1350" dirty="0"/>
              </a:p>
            </p:txBody>
          </p:sp>
          <p:sp>
            <p:nvSpPr>
              <p:cNvPr id="109" name="object 150"/>
              <p:cNvSpPr/>
              <p:nvPr/>
            </p:nvSpPr>
            <p:spPr>
              <a:xfrm>
                <a:off x="999340" y="7098122"/>
                <a:ext cx="706120" cy="706120"/>
              </a:xfrm>
              <a:custGeom>
                <a:avLst/>
                <a:gdLst/>
                <a:ahLst/>
                <a:cxnLst/>
                <a:rect l="l" t="t" r="r" b="b"/>
                <a:pathLst>
                  <a:path w="706119" h="706120">
                    <a:moveTo>
                      <a:pt x="353034" y="0"/>
                    </a:moveTo>
                    <a:lnTo>
                      <a:pt x="305130" y="3222"/>
                    </a:lnTo>
                    <a:lnTo>
                      <a:pt x="259185" y="12610"/>
                    </a:lnTo>
                    <a:lnTo>
                      <a:pt x="215619" y="27742"/>
                    </a:lnTo>
                    <a:lnTo>
                      <a:pt x="174853" y="48197"/>
                    </a:lnTo>
                    <a:lnTo>
                      <a:pt x="137307" y="73556"/>
                    </a:lnTo>
                    <a:lnTo>
                      <a:pt x="103403" y="103398"/>
                    </a:lnTo>
                    <a:lnTo>
                      <a:pt x="73560" y="137302"/>
                    </a:lnTo>
                    <a:lnTo>
                      <a:pt x="48200" y="174847"/>
                    </a:lnTo>
                    <a:lnTo>
                      <a:pt x="27743" y="215614"/>
                    </a:lnTo>
                    <a:lnTo>
                      <a:pt x="12611" y="259181"/>
                    </a:lnTo>
                    <a:lnTo>
                      <a:pt x="3222" y="305128"/>
                    </a:lnTo>
                    <a:lnTo>
                      <a:pt x="0" y="353034"/>
                    </a:lnTo>
                    <a:lnTo>
                      <a:pt x="3222" y="400940"/>
                    </a:lnTo>
                    <a:lnTo>
                      <a:pt x="12611" y="446887"/>
                    </a:lnTo>
                    <a:lnTo>
                      <a:pt x="27743" y="490454"/>
                    </a:lnTo>
                    <a:lnTo>
                      <a:pt x="48200" y="531221"/>
                    </a:lnTo>
                    <a:lnTo>
                      <a:pt x="73560" y="568766"/>
                    </a:lnTo>
                    <a:lnTo>
                      <a:pt x="103403" y="602670"/>
                    </a:lnTo>
                    <a:lnTo>
                      <a:pt x="137307" y="632512"/>
                    </a:lnTo>
                    <a:lnTo>
                      <a:pt x="174853" y="657871"/>
                    </a:lnTo>
                    <a:lnTo>
                      <a:pt x="215619" y="678327"/>
                    </a:lnTo>
                    <a:lnTo>
                      <a:pt x="259185" y="693458"/>
                    </a:lnTo>
                    <a:lnTo>
                      <a:pt x="305130" y="702846"/>
                    </a:lnTo>
                    <a:lnTo>
                      <a:pt x="353034" y="706069"/>
                    </a:lnTo>
                    <a:lnTo>
                      <a:pt x="400938" y="702846"/>
                    </a:lnTo>
                    <a:lnTo>
                      <a:pt x="446883" y="693458"/>
                    </a:lnTo>
                    <a:lnTo>
                      <a:pt x="490449" y="678327"/>
                    </a:lnTo>
                    <a:lnTo>
                      <a:pt x="531215" y="657871"/>
                    </a:lnTo>
                    <a:lnTo>
                      <a:pt x="568761" y="632512"/>
                    </a:lnTo>
                    <a:lnTo>
                      <a:pt x="602665" y="602670"/>
                    </a:lnTo>
                    <a:lnTo>
                      <a:pt x="632508" y="568766"/>
                    </a:lnTo>
                    <a:lnTo>
                      <a:pt x="657868" y="531221"/>
                    </a:lnTo>
                    <a:lnTo>
                      <a:pt x="678325" y="490454"/>
                    </a:lnTo>
                    <a:lnTo>
                      <a:pt x="693458" y="446887"/>
                    </a:lnTo>
                    <a:lnTo>
                      <a:pt x="702846" y="400940"/>
                    </a:lnTo>
                    <a:lnTo>
                      <a:pt x="706069" y="353034"/>
                    </a:lnTo>
                    <a:lnTo>
                      <a:pt x="702846" y="305128"/>
                    </a:lnTo>
                    <a:lnTo>
                      <a:pt x="693458" y="259181"/>
                    </a:lnTo>
                    <a:lnTo>
                      <a:pt x="678325" y="215614"/>
                    </a:lnTo>
                    <a:lnTo>
                      <a:pt x="657868" y="174847"/>
                    </a:lnTo>
                    <a:lnTo>
                      <a:pt x="632508" y="137302"/>
                    </a:lnTo>
                    <a:lnTo>
                      <a:pt x="602665" y="103398"/>
                    </a:lnTo>
                    <a:lnTo>
                      <a:pt x="568761" y="73556"/>
                    </a:lnTo>
                    <a:lnTo>
                      <a:pt x="531215" y="48197"/>
                    </a:lnTo>
                    <a:lnTo>
                      <a:pt x="490449" y="27742"/>
                    </a:lnTo>
                    <a:lnTo>
                      <a:pt x="446883" y="12610"/>
                    </a:lnTo>
                    <a:lnTo>
                      <a:pt x="400938" y="3222"/>
                    </a:lnTo>
                    <a:lnTo>
                      <a:pt x="353034" y="0"/>
                    </a:lnTo>
                    <a:close/>
                  </a:path>
                </a:pathLst>
              </a:custGeom>
              <a:solidFill>
                <a:srgbClr val="FF8300">
                  <a:alpha val="16000"/>
                </a:srgbClr>
              </a:solidFill>
            </p:spPr>
            <p:txBody>
              <a:bodyPr wrap="square" lIns="0" tIns="0" rIns="0" bIns="0" rtlCol="0"/>
              <a:lstStyle/>
              <a:p>
                <a:endParaRPr sz="1350" dirty="0"/>
              </a:p>
            </p:txBody>
          </p:sp>
          <p:sp>
            <p:nvSpPr>
              <p:cNvPr id="110" name="object 151"/>
              <p:cNvSpPr/>
              <p:nvPr/>
            </p:nvSpPr>
            <p:spPr>
              <a:xfrm>
                <a:off x="1842109" y="7050328"/>
                <a:ext cx="861682" cy="861669"/>
              </a:xfrm>
              <a:prstGeom prst="rect">
                <a:avLst/>
              </a:prstGeom>
              <a:blipFill>
                <a:blip r:embed="rId12" cstate="print"/>
                <a:stretch>
                  <a:fillRect/>
                </a:stretch>
              </a:blipFill>
            </p:spPr>
            <p:txBody>
              <a:bodyPr wrap="square" lIns="0" tIns="0" rIns="0" bIns="0" rtlCol="0"/>
              <a:lstStyle/>
              <a:p>
                <a:endParaRPr sz="1350" dirty="0"/>
              </a:p>
            </p:txBody>
          </p:sp>
          <p:sp>
            <p:nvSpPr>
              <p:cNvPr id="111" name="object 152"/>
              <p:cNvSpPr/>
              <p:nvPr/>
            </p:nvSpPr>
            <p:spPr>
              <a:xfrm>
                <a:off x="1066963" y="7176986"/>
                <a:ext cx="555433" cy="530574"/>
              </a:xfrm>
              <a:prstGeom prst="rect">
                <a:avLst/>
              </a:prstGeom>
              <a:blipFill>
                <a:blip r:embed="rId13" cstate="print"/>
                <a:stretch>
                  <a:fillRect/>
                </a:stretch>
              </a:blipFill>
            </p:spPr>
            <p:txBody>
              <a:bodyPr wrap="square" lIns="0" tIns="0" rIns="0" bIns="0" rtlCol="0"/>
              <a:lstStyle/>
              <a:p>
                <a:endParaRPr sz="1350" dirty="0"/>
              </a:p>
            </p:txBody>
          </p:sp>
          <p:sp>
            <p:nvSpPr>
              <p:cNvPr id="112" name="object 153"/>
              <p:cNvSpPr/>
              <p:nvPr/>
            </p:nvSpPr>
            <p:spPr>
              <a:xfrm>
                <a:off x="2037929" y="7167187"/>
                <a:ext cx="308610" cy="308610"/>
              </a:xfrm>
              <a:custGeom>
                <a:avLst/>
                <a:gdLst/>
                <a:ahLst/>
                <a:cxnLst/>
                <a:rect l="l" t="t" r="r" b="b"/>
                <a:pathLst>
                  <a:path w="308610" h="308609">
                    <a:moveTo>
                      <a:pt x="154216" y="0"/>
                    </a:moveTo>
                    <a:lnTo>
                      <a:pt x="105468" y="7862"/>
                    </a:lnTo>
                    <a:lnTo>
                      <a:pt x="63134" y="29756"/>
                    </a:lnTo>
                    <a:lnTo>
                      <a:pt x="29752" y="63140"/>
                    </a:lnTo>
                    <a:lnTo>
                      <a:pt x="7861" y="105473"/>
                    </a:lnTo>
                    <a:lnTo>
                      <a:pt x="0" y="154216"/>
                    </a:lnTo>
                    <a:lnTo>
                      <a:pt x="7861" y="202964"/>
                    </a:lnTo>
                    <a:lnTo>
                      <a:pt x="29752" y="245301"/>
                    </a:lnTo>
                    <a:lnTo>
                      <a:pt x="63134" y="278687"/>
                    </a:lnTo>
                    <a:lnTo>
                      <a:pt x="105468" y="300582"/>
                    </a:lnTo>
                    <a:lnTo>
                      <a:pt x="154216" y="308444"/>
                    </a:lnTo>
                    <a:lnTo>
                      <a:pt x="202958" y="300582"/>
                    </a:lnTo>
                    <a:lnTo>
                      <a:pt x="245291" y="278687"/>
                    </a:lnTo>
                    <a:lnTo>
                      <a:pt x="278675" y="245301"/>
                    </a:lnTo>
                    <a:lnTo>
                      <a:pt x="300569" y="202964"/>
                    </a:lnTo>
                    <a:lnTo>
                      <a:pt x="308432" y="154216"/>
                    </a:lnTo>
                    <a:lnTo>
                      <a:pt x="300569" y="105473"/>
                    </a:lnTo>
                    <a:lnTo>
                      <a:pt x="278675" y="63140"/>
                    </a:lnTo>
                    <a:lnTo>
                      <a:pt x="245291" y="29756"/>
                    </a:lnTo>
                    <a:lnTo>
                      <a:pt x="202958" y="7862"/>
                    </a:lnTo>
                    <a:lnTo>
                      <a:pt x="154216" y="0"/>
                    </a:lnTo>
                    <a:close/>
                  </a:path>
                </a:pathLst>
              </a:custGeom>
              <a:solidFill>
                <a:srgbClr val="FFEBD6"/>
              </a:solidFill>
            </p:spPr>
            <p:txBody>
              <a:bodyPr wrap="square" lIns="0" tIns="0" rIns="0" bIns="0" rtlCol="0"/>
              <a:lstStyle/>
              <a:p>
                <a:endParaRPr sz="1350" dirty="0"/>
              </a:p>
            </p:txBody>
          </p:sp>
          <p:sp>
            <p:nvSpPr>
              <p:cNvPr id="113" name="object 154"/>
              <p:cNvSpPr/>
              <p:nvPr/>
            </p:nvSpPr>
            <p:spPr>
              <a:xfrm>
                <a:off x="2243521" y="7537415"/>
                <a:ext cx="219113" cy="219113"/>
              </a:xfrm>
              <a:prstGeom prst="rect">
                <a:avLst/>
              </a:prstGeom>
              <a:blipFill>
                <a:blip r:embed="rId14" cstate="print"/>
                <a:stretch>
                  <a:fillRect/>
                </a:stretch>
              </a:blipFill>
            </p:spPr>
            <p:txBody>
              <a:bodyPr wrap="square" lIns="0" tIns="0" rIns="0" bIns="0" rtlCol="0"/>
              <a:lstStyle/>
              <a:p>
                <a:endParaRPr sz="1350" dirty="0"/>
              </a:p>
            </p:txBody>
          </p:sp>
          <p:sp>
            <p:nvSpPr>
              <p:cNvPr id="114" name="object 155"/>
              <p:cNvSpPr/>
              <p:nvPr/>
            </p:nvSpPr>
            <p:spPr>
              <a:xfrm>
                <a:off x="4069651" y="7533474"/>
                <a:ext cx="172085" cy="64769"/>
              </a:xfrm>
              <a:custGeom>
                <a:avLst/>
                <a:gdLst/>
                <a:ahLst/>
                <a:cxnLst/>
                <a:rect l="l" t="t" r="r" b="b"/>
                <a:pathLst>
                  <a:path w="172085" h="64770">
                    <a:moveTo>
                      <a:pt x="171742" y="0"/>
                    </a:moveTo>
                    <a:lnTo>
                      <a:pt x="0" y="0"/>
                    </a:lnTo>
                    <a:lnTo>
                      <a:pt x="0" y="64769"/>
                    </a:lnTo>
                    <a:lnTo>
                      <a:pt x="171742" y="64769"/>
                    </a:lnTo>
                    <a:lnTo>
                      <a:pt x="171742" y="0"/>
                    </a:lnTo>
                    <a:close/>
                  </a:path>
                </a:pathLst>
              </a:custGeom>
              <a:solidFill>
                <a:srgbClr val="234E75"/>
              </a:solidFill>
            </p:spPr>
            <p:txBody>
              <a:bodyPr wrap="square" lIns="0" tIns="0" rIns="0" bIns="0" rtlCol="0"/>
              <a:lstStyle/>
              <a:p>
                <a:endParaRPr sz="1350" dirty="0"/>
              </a:p>
            </p:txBody>
          </p:sp>
          <p:sp>
            <p:nvSpPr>
              <p:cNvPr id="115" name="object 156"/>
              <p:cNvSpPr/>
              <p:nvPr/>
            </p:nvSpPr>
            <p:spPr>
              <a:xfrm>
                <a:off x="3262134" y="7044804"/>
                <a:ext cx="861656" cy="861656"/>
              </a:xfrm>
              <a:prstGeom prst="rect">
                <a:avLst/>
              </a:prstGeom>
              <a:blipFill>
                <a:blip r:embed="rId15" cstate="print"/>
                <a:stretch>
                  <a:fillRect/>
                </a:stretch>
              </a:blipFill>
            </p:spPr>
            <p:txBody>
              <a:bodyPr wrap="square" lIns="0" tIns="0" rIns="0" bIns="0" rtlCol="0"/>
              <a:lstStyle/>
              <a:p>
                <a:endParaRPr sz="1350" dirty="0"/>
              </a:p>
            </p:txBody>
          </p:sp>
          <p:sp>
            <p:nvSpPr>
              <p:cNvPr id="116" name="object 157"/>
              <p:cNvSpPr/>
              <p:nvPr/>
            </p:nvSpPr>
            <p:spPr>
              <a:xfrm>
                <a:off x="3651919" y="7531883"/>
                <a:ext cx="219113" cy="219113"/>
              </a:xfrm>
              <a:prstGeom prst="rect">
                <a:avLst/>
              </a:prstGeom>
              <a:blipFill>
                <a:blip r:embed="rId14" cstate="print"/>
                <a:stretch>
                  <a:fillRect/>
                </a:stretch>
              </a:blipFill>
            </p:spPr>
            <p:txBody>
              <a:bodyPr wrap="square" lIns="0" tIns="0" rIns="0" bIns="0" rtlCol="0"/>
              <a:lstStyle/>
              <a:p>
                <a:endParaRPr sz="1350" dirty="0"/>
              </a:p>
            </p:txBody>
          </p:sp>
          <p:sp>
            <p:nvSpPr>
              <p:cNvPr id="117" name="object 158"/>
              <p:cNvSpPr/>
              <p:nvPr/>
            </p:nvSpPr>
            <p:spPr>
              <a:xfrm>
                <a:off x="1051280" y="7792841"/>
                <a:ext cx="624840" cy="165735"/>
              </a:xfrm>
              <a:custGeom>
                <a:avLst/>
                <a:gdLst/>
                <a:ahLst/>
                <a:cxnLst/>
                <a:rect l="l" t="t" r="r" b="b"/>
                <a:pathLst>
                  <a:path w="624839" h="165734">
                    <a:moveTo>
                      <a:pt x="608941" y="0"/>
                    </a:moveTo>
                    <a:lnTo>
                      <a:pt x="567073" y="7765"/>
                    </a:lnTo>
                    <a:lnTo>
                      <a:pt x="528077" y="9256"/>
                    </a:lnTo>
                    <a:lnTo>
                      <a:pt x="516250" y="10825"/>
                    </a:lnTo>
                    <a:lnTo>
                      <a:pt x="505055" y="15798"/>
                    </a:lnTo>
                    <a:lnTo>
                      <a:pt x="498692" y="20091"/>
                    </a:lnTo>
                    <a:lnTo>
                      <a:pt x="499683" y="29768"/>
                    </a:lnTo>
                    <a:lnTo>
                      <a:pt x="505156" y="34124"/>
                    </a:lnTo>
                    <a:lnTo>
                      <a:pt x="516753" y="39847"/>
                    </a:lnTo>
                    <a:lnTo>
                      <a:pt x="529836" y="41452"/>
                    </a:lnTo>
                    <a:lnTo>
                      <a:pt x="543447" y="40629"/>
                    </a:lnTo>
                    <a:lnTo>
                      <a:pt x="556629" y="39065"/>
                    </a:lnTo>
                    <a:lnTo>
                      <a:pt x="565823" y="37740"/>
                    </a:lnTo>
                    <a:lnTo>
                      <a:pt x="574905" y="35893"/>
                    </a:lnTo>
                    <a:lnTo>
                      <a:pt x="592951" y="31635"/>
                    </a:lnTo>
                    <a:lnTo>
                      <a:pt x="592901" y="31864"/>
                    </a:lnTo>
                    <a:lnTo>
                      <a:pt x="562823" y="56112"/>
                    </a:lnTo>
                    <a:lnTo>
                      <a:pt x="531261" y="77536"/>
                    </a:lnTo>
                    <a:lnTo>
                      <a:pt x="497708" y="95717"/>
                    </a:lnTo>
                    <a:lnTo>
                      <a:pt x="461671" y="110109"/>
                    </a:lnTo>
                    <a:lnTo>
                      <a:pt x="421805" y="120955"/>
                    </a:lnTo>
                    <a:lnTo>
                      <a:pt x="380712" y="127852"/>
                    </a:lnTo>
                    <a:lnTo>
                      <a:pt x="339138" y="130884"/>
                    </a:lnTo>
                    <a:lnTo>
                      <a:pt x="297829" y="130136"/>
                    </a:lnTo>
                    <a:lnTo>
                      <a:pt x="259653" y="126335"/>
                    </a:lnTo>
                    <a:lnTo>
                      <a:pt x="221983" y="119738"/>
                    </a:lnTo>
                    <a:lnTo>
                      <a:pt x="184949" y="110241"/>
                    </a:lnTo>
                    <a:lnTo>
                      <a:pt x="148680" y="97739"/>
                    </a:lnTo>
                    <a:lnTo>
                      <a:pt x="112528" y="81918"/>
                    </a:lnTo>
                    <a:lnTo>
                      <a:pt x="77852" y="63106"/>
                    </a:lnTo>
                    <a:lnTo>
                      <a:pt x="46239" y="43040"/>
                    </a:lnTo>
                    <a:lnTo>
                      <a:pt x="30039" y="33802"/>
                    </a:lnTo>
                    <a:lnTo>
                      <a:pt x="13044" y="26365"/>
                    </a:lnTo>
                    <a:lnTo>
                      <a:pt x="6440" y="26097"/>
                    </a:lnTo>
                    <a:lnTo>
                      <a:pt x="1846" y="29500"/>
                    </a:lnTo>
                    <a:lnTo>
                      <a:pt x="0" y="35082"/>
                    </a:lnTo>
                    <a:lnTo>
                      <a:pt x="1639" y="41351"/>
                    </a:lnTo>
                    <a:lnTo>
                      <a:pt x="30738" y="72951"/>
                    </a:lnTo>
                    <a:lnTo>
                      <a:pt x="67209" y="96685"/>
                    </a:lnTo>
                    <a:lnTo>
                      <a:pt x="103308" y="115928"/>
                    </a:lnTo>
                    <a:lnTo>
                      <a:pt x="140844" y="132219"/>
                    </a:lnTo>
                    <a:lnTo>
                      <a:pt x="179903" y="145537"/>
                    </a:lnTo>
                    <a:lnTo>
                      <a:pt x="219992" y="155748"/>
                    </a:lnTo>
                    <a:lnTo>
                      <a:pt x="260779" y="162560"/>
                    </a:lnTo>
                    <a:lnTo>
                      <a:pt x="301931" y="165684"/>
                    </a:lnTo>
                    <a:lnTo>
                      <a:pt x="352810" y="164250"/>
                    </a:lnTo>
                    <a:lnTo>
                      <a:pt x="404776" y="156856"/>
                    </a:lnTo>
                    <a:lnTo>
                      <a:pt x="456020" y="143148"/>
                    </a:lnTo>
                    <a:lnTo>
                      <a:pt x="504732" y="122772"/>
                    </a:lnTo>
                    <a:lnTo>
                      <a:pt x="549103" y="95375"/>
                    </a:lnTo>
                    <a:lnTo>
                      <a:pt x="587325" y="60604"/>
                    </a:lnTo>
                    <a:lnTo>
                      <a:pt x="580442" y="96494"/>
                    </a:lnTo>
                    <a:lnTo>
                      <a:pt x="582461" y="100545"/>
                    </a:lnTo>
                    <a:lnTo>
                      <a:pt x="589014" y="105867"/>
                    </a:lnTo>
                    <a:lnTo>
                      <a:pt x="591783" y="105346"/>
                    </a:lnTo>
                    <a:lnTo>
                      <a:pt x="598082" y="105219"/>
                    </a:lnTo>
                    <a:lnTo>
                      <a:pt x="617745" y="58131"/>
                    </a:lnTo>
                    <a:lnTo>
                      <a:pt x="624574" y="15849"/>
                    </a:lnTo>
                    <a:lnTo>
                      <a:pt x="623725" y="9658"/>
                    </a:lnTo>
                    <a:lnTo>
                      <a:pt x="620510" y="4048"/>
                    </a:lnTo>
                    <a:lnTo>
                      <a:pt x="615420" y="376"/>
                    </a:lnTo>
                    <a:lnTo>
                      <a:pt x="608941" y="0"/>
                    </a:lnTo>
                    <a:close/>
                  </a:path>
                </a:pathLst>
              </a:custGeom>
              <a:solidFill>
                <a:srgbClr val="FF8300"/>
              </a:solidFill>
            </p:spPr>
            <p:txBody>
              <a:bodyPr wrap="square" lIns="0" tIns="0" rIns="0" bIns="0" rtlCol="0"/>
              <a:lstStyle/>
              <a:p>
                <a:endParaRPr sz="1350" dirty="0"/>
              </a:p>
            </p:txBody>
          </p:sp>
          <p:sp>
            <p:nvSpPr>
              <p:cNvPr id="118" name="object 159"/>
              <p:cNvSpPr/>
              <p:nvPr/>
            </p:nvSpPr>
            <p:spPr>
              <a:xfrm>
                <a:off x="2067509" y="6996652"/>
                <a:ext cx="731151" cy="436753"/>
              </a:xfrm>
              <a:prstGeom prst="rect">
                <a:avLst/>
              </a:prstGeom>
              <a:blipFill>
                <a:blip r:embed="rId16" cstate="print"/>
                <a:stretch>
                  <a:fillRect/>
                </a:stretch>
              </a:blipFill>
            </p:spPr>
            <p:txBody>
              <a:bodyPr wrap="square" lIns="0" tIns="0" rIns="0" bIns="0" rtlCol="0"/>
              <a:lstStyle/>
              <a:p>
                <a:endParaRPr sz="1350" dirty="0"/>
              </a:p>
            </p:txBody>
          </p:sp>
          <p:sp>
            <p:nvSpPr>
              <p:cNvPr id="119" name="object 160"/>
              <p:cNvSpPr/>
              <p:nvPr/>
            </p:nvSpPr>
            <p:spPr>
              <a:xfrm>
                <a:off x="2669878" y="7792841"/>
                <a:ext cx="624840" cy="165735"/>
              </a:xfrm>
              <a:custGeom>
                <a:avLst/>
                <a:gdLst/>
                <a:ahLst/>
                <a:cxnLst/>
                <a:rect l="l" t="t" r="r" b="b"/>
                <a:pathLst>
                  <a:path w="624839" h="165734">
                    <a:moveTo>
                      <a:pt x="608941" y="0"/>
                    </a:moveTo>
                    <a:lnTo>
                      <a:pt x="567073" y="7765"/>
                    </a:lnTo>
                    <a:lnTo>
                      <a:pt x="528072" y="9256"/>
                    </a:lnTo>
                    <a:lnTo>
                      <a:pt x="516245" y="10825"/>
                    </a:lnTo>
                    <a:lnTo>
                      <a:pt x="505055" y="15798"/>
                    </a:lnTo>
                    <a:lnTo>
                      <a:pt x="498692" y="20091"/>
                    </a:lnTo>
                    <a:lnTo>
                      <a:pt x="499683" y="29768"/>
                    </a:lnTo>
                    <a:lnTo>
                      <a:pt x="505156" y="34124"/>
                    </a:lnTo>
                    <a:lnTo>
                      <a:pt x="516753" y="39847"/>
                    </a:lnTo>
                    <a:lnTo>
                      <a:pt x="529836" y="41452"/>
                    </a:lnTo>
                    <a:lnTo>
                      <a:pt x="543447" y="40629"/>
                    </a:lnTo>
                    <a:lnTo>
                      <a:pt x="556629" y="39065"/>
                    </a:lnTo>
                    <a:lnTo>
                      <a:pt x="565823" y="37740"/>
                    </a:lnTo>
                    <a:lnTo>
                      <a:pt x="574905" y="35893"/>
                    </a:lnTo>
                    <a:lnTo>
                      <a:pt x="592951" y="31635"/>
                    </a:lnTo>
                    <a:lnTo>
                      <a:pt x="592901" y="31864"/>
                    </a:lnTo>
                    <a:lnTo>
                      <a:pt x="562818" y="56112"/>
                    </a:lnTo>
                    <a:lnTo>
                      <a:pt x="531260" y="77536"/>
                    </a:lnTo>
                    <a:lnTo>
                      <a:pt x="497708" y="95717"/>
                    </a:lnTo>
                    <a:lnTo>
                      <a:pt x="461671" y="110109"/>
                    </a:lnTo>
                    <a:lnTo>
                      <a:pt x="421803" y="120955"/>
                    </a:lnTo>
                    <a:lnTo>
                      <a:pt x="380706" y="127852"/>
                    </a:lnTo>
                    <a:lnTo>
                      <a:pt x="339128" y="130884"/>
                    </a:lnTo>
                    <a:lnTo>
                      <a:pt x="297816" y="130136"/>
                    </a:lnTo>
                    <a:lnTo>
                      <a:pt x="259647" y="126335"/>
                    </a:lnTo>
                    <a:lnTo>
                      <a:pt x="221980" y="119738"/>
                    </a:lnTo>
                    <a:lnTo>
                      <a:pt x="184943" y="110241"/>
                    </a:lnTo>
                    <a:lnTo>
                      <a:pt x="148667" y="97739"/>
                    </a:lnTo>
                    <a:lnTo>
                      <a:pt x="112525" y="81918"/>
                    </a:lnTo>
                    <a:lnTo>
                      <a:pt x="77839" y="63106"/>
                    </a:lnTo>
                    <a:lnTo>
                      <a:pt x="46232" y="43040"/>
                    </a:lnTo>
                    <a:lnTo>
                      <a:pt x="30033" y="33802"/>
                    </a:lnTo>
                    <a:lnTo>
                      <a:pt x="13044" y="26365"/>
                    </a:lnTo>
                    <a:lnTo>
                      <a:pt x="6440" y="26097"/>
                    </a:lnTo>
                    <a:lnTo>
                      <a:pt x="1846" y="29500"/>
                    </a:lnTo>
                    <a:lnTo>
                      <a:pt x="0" y="35082"/>
                    </a:lnTo>
                    <a:lnTo>
                      <a:pt x="1639" y="41351"/>
                    </a:lnTo>
                    <a:lnTo>
                      <a:pt x="30732" y="72951"/>
                    </a:lnTo>
                    <a:lnTo>
                      <a:pt x="67197" y="96685"/>
                    </a:lnTo>
                    <a:lnTo>
                      <a:pt x="103304" y="115928"/>
                    </a:lnTo>
                    <a:lnTo>
                      <a:pt x="140831" y="132219"/>
                    </a:lnTo>
                    <a:lnTo>
                      <a:pt x="179898" y="145537"/>
                    </a:lnTo>
                    <a:lnTo>
                      <a:pt x="219990" y="155748"/>
                    </a:lnTo>
                    <a:lnTo>
                      <a:pt x="260779" y="162560"/>
                    </a:lnTo>
                    <a:lnTo>
                      <a:pt x="301931" y="165684"/>
                    </a:lnTo>
                    <a:lnTo>
                      <a:pt x="352810" y="164250"/>
                    </a:lnTo>
                    <a:lnTo>
                      <a:pt x="404776" y="156856"/>
                    </a:lnTo>
                    <a:lnTo>
                      <a:pt x="456020" y="143148"/>
                    </a:lnTo>
                    <a:lnTo>
                      <a:pt x="504732" y="122772"/>
                    </a:lnTo>
                    <a:lnTo>
                      <a:pt x="549103" y="95375"/>
                    </a:lnTo>
                    <a:lnTo>
                      <a:pt x="587325" y="60604"/>
                    </a:lnTo>
                    <a:lnTo>
                      <a:pt x="580429" y="96494"/>
                    </a:lnTo>
                    <a:lnTo>
                      <a:pt x="582461" y="100545"/>
                    </a:lnTo>
                    <a:lnTo>
                      <a:pt x="589014" y="105867"/>
                    </a:lnTo>
                    <a:lnTo>
                      <a:pt x="591783" y="105346"/>
                    </a:lnTo>
                    <a:lnTo>
                      <a:pt x="598069" y="105219"/>
                    </a:lnTo>
                    <a:lnTo>
                      <a:pt x="617745" y="58131"/>
                    </a:lnTo>
                    <a:lnTo>
                      <a:pt x="624574" y="15849"/>
                    </a:lnTo>
                    <a:lnTo>
                      <a:pt x="623725" y="9658"/>
                    </a:lnTo>
                    <a:lnTo>
                      <a:pt x="620510" y="4048"/>
                    </a:lnTo>
                    <a:lnTo>
                      <a:pt x="615420" y="376"/>
                    </a:lnTo>
                    <a:lnTo>
                      <a:pt x="608941" y="0"/>
                    </a:lnTo>
                    <a:close/>
                  </a:path>
                </a:pathLst>
              </a:custGeom>
              <a:solidFill>
                <a:srgbClr val="FF8300"/>
              </a:solidFill>
            </p:spPr>
            <p:txBody>
              <a:bodyPr wrap="square" lIns="0" tIns="0" rIns="0" bIns="0" rtlCol="0"/>
              <a:lstStyle/>
              <a:p>
                <a:endParaRPr sz="1350" dirty="0"/>
              </a:p>
            </p:txBody>
          </p:sp>
        </p:grpSp>
        <p:sp>
          <p:nvSpPr>
            <p:cNvPr id="120" name="object 161"/>
            <p:cNvSpPr txBox="1"/>
            <p:nvPr/>
          </p:nvSpPr>
          <p:spPr>
            <a:xfrm>
              <a:off x="1566478" y="5471327"/>
              <a:ext cx="491966" cy="173351"/>
            </a:xfrm>
            <a:prstGeom prst="rect">
              <a:avLst/>
            </a:prstGeom>
          </p:spPr>
          <p:txBody>
            <a:bodyPr vert="horz" wrap="square" lIns="0" tIns="9525" rIns="0" bIns="0" rtlCol="0">
              <a:spAutoFit/>
            </a:bodyPr>
            <a:lstStyle/>
            <a:p>
              <a:pPr marL="9525">
                <a:spcBef>
                  <a:spcPts val="75"/>
                </a:spcBef>
              </a:pPr>
              <a:r>
                <a:rPr sz="675" b="1" spc="15" dirty="0">
                  <a:solidFill>
                    <a:srgbClr val="2C5C88"/>
                  </a:solidFill>
                  <a:latin typeface="Arial"/>
                  <a:cs typeface="Arial"/>
                </a:rPr>
                <a:t>Human</a:t>
              </a:r>
              <a:r>
                <a:rPr sz="675" b="1" spc="-75" dirty="0">
                  <a:solidFill>
                    <a:srgbClr val="2C5C88"/>
                  </a:solidFill>
                  <a:latin typeface="Arial"/>
                  <a:cs typeface="Arial"/>
                </a:rPr>
                <a:t> </a:t>
              </a:r>
              <a:r>
                <a:rPr sz="675" b="1" spc="15" dirty="0">
                  <a:solidFill>
                    <a:srgbClr val="2C5C88"/>
                  </a:solidFill>
                  <a:latin typeface="Arial"/>
                  <a:cs typeface="Arial"/>
                </a:rPr>
                <a:t>cell</a:t>
              </a:r>
              <a:endParaRPr sz="675" dirty="0">
                <a:latin typeface="Arial"/>
                <a:cs typeface="Arial"/>
              </a:endParaRPr>
            </a:p>
          </p:txBody>
        </p:sp>
        <p:sp>
          <p:nvSpPr>
            <p:cNvPr id="121" name="object 162"/>
            <p:cNvSpPr txBox="1"/>
            <p:nvPr/>
          </p:nvSpPr>
          <p:spPr>
            <a:xfrm>
              <a:off x="2497193" y="5471327"/>
              <a:ext cx="760572" cy="173351"/>
            </a:xfrm>
            <a:prstGeom prst="rect">
              <a:avLst/>
            </a:prstGeom>
          </p:spPr>
          <p:txBody>
            <a:bodyPr vert="horz" wrap="square" lIns="0" tIns="9525" rIns="0" bIns="0" rtlCol="0">
              <a:spAutoFit/>
            </a:bodyPr>
            <a:lstStyle/>
            <a:p>
              <a:pPr marL="9525">
                <a:spcBef>
                  <a:spcPts val="75"/>
                </a:spcBef>
              </a:pPr>
              <a:r>
                <a:rPr sz="675" b="1" spc="19" dirty="0">
                  <a:solidFill>
                    <a:srgbClr val="2C5C88"/>
                  </a:solidFill>
                  <a:latin typeface="Arial"/>
                  <a:cs typeface="Arial"/>
                </a:rPr>
                <a:t>Immune</a:t>
              </a:r>
              <a:r>
                <a:rPr sz="675" b="1" spc="-79" dirty="0">
                  <a:solidFill>
                    <a:srgbClr val="2C5C88"/>
                  </a:solidFill>
                  <a:latin typeface="Arial"/>
                  <a:cs typeface="Arial"/>
                </a:rPr>
                <a:t> </a:t>
              </a:r>
              <a:r>
                <a:rPr sz="675" b="1" spc="-4" dirty="0">
                  <a:solidFill>
                    <a:srgbClr val="2C5C88"/>
                  </a:solidFill>
                  <a:latin typeface="Arial"/>
                  <a:cs typeface="Arial"/>
                </a:rPr>
                <a:t>response</a:t>
              </a:r>
              <a:endParaRPr sz="675" dirty="0">
                <a:latin typeface="Arial"/>
                <a:cs typeface="Arial"/>
              </a:endParaRPr>
            </a:p>
          </p:txBody>
        </p:sp>
        <p:sp>
          <p:nvSpPr>
            <p:cNvPr id="122" name="object 163"/>
            <p:cNvSpPr txBox="1"/>
            <p:nvPr/>
          </p:nvSpPr>
          <p:spPr>
            <a:xfrm>
              <a:off x="3265117" y="4809958"/>
              <a:ext cx="329565" cy="256192"/>
            </a:xfrm>
            <a:prstGeom prst="rect">
              <a:avLst/>
            </a:prstGeom>
          </p:spPr>
          <p:txBody>
            <a:bodyPr vert="horz" wrap="square" lIns="0" tIns="9525" rIns="0" bIns="0" rtlCol="0">
              <a:spAutoFit/>
            </a:bodyPr>
            <a:lstStyle/>
            <a:p>
              <a:pPr marL="9525" marR="3810" indent="56674">
                <a:spcBef>
                  <a:spcPts val="75"/>
                </a:spcBef>
              </a:pPr>
              <a:r>
                <a:rPr sz="675" b="1" spc="15" dirty="0">
                  <a:solidFill>
                    <a:srgbClr val="2C5C88"/>
                  </a:solidFill>
                  <a:latin typeface="Arial"/>
                  <a:cs typeface="Arial"/>
                </a:rPr>
                <a:t>Viral  </a:t>
              </a:r>
              <a:r>
                <a:rPr sz="675" b="1" spc="19" dirty="0">
                  <a:solidFill>
                    <a:srgbClr val="2C5C88"/>
                  </a:solidFill>
                  <a:latin typeface="Arial"/>
                  <a:cs typeface="Arial"/>
                </a:rPr>
                <a:t>protein</a:t>
              </a:r>
              <a:endParaRPr sz="675" dirty="0">
                <a:latin typeface="Arial"/>
                <a:cs typeface="Arial"/>
              </a:endParaRPr>
            </a:p>
          </p:txBody>
        </p:sp>
        <p:sp>
          <p:nvSpPr>
            <p:cNvPr id="123" name="object 164"/>
            <p:cNvSpPr txBox="1"/>
            <p:nvPr/>
          </p:nvSpPr>
          <p:spPr>
            <a:xfrm>
              <a:off x="2126947" y="4809958"/>
              <a:ext cx="417195" cy="256192"/>
            </a:xfrm>
            <a:prstGeom prst="rect">
              <a:avLst/>
            </a:prstGeom>
          </p:spPr>
          <p:txBody>
            <a:bodyPr vert="horz" wrap="square" lIns="0" tIns="9525" rIns="0" bIns="0" rtlCol="0">
              <a:spAutoFit/>
            </a:bodyPr>
            <a:lstStyle/>
            <a:p>
              <a:pPr marL="117634" marR="3810" indent="-108585">
                <a:spcBef>
                  <a:spcPts val="75"/>
                </a:spcBef>
              </a:pPr>
              <a:r>
                <a:rPr sz="675" b="1" spc="8" dirty="0">
                  <a:solidFill>
                    <a:srgbClr val="2C5C88"/>
                  </a:solidFill>
                  <a:latin typeface="Arial"/>
                  <a:cs typeface="Arial"/>
                </a:rPr>
                <a:t>Synthetic  </a:t>
              </a:r>
              <a:r>
                <a:rPr sz="675" b="1" spc="-15" dirty="0">
                  <a:solidFill>
                    <a:srgbClr val="2C5C88"/>
                  </a:solidFill>
                  <a:latin typeface="Arial"/>
                  <a:cs typeface="Arial"/>
                </a:rPr>
                <a:t>RNA</a:t>
              </a:r>
              <a:endParaRPr sz="675" dirty="0">
                <a:latin typeface="Arial"/>
                <a:cs typeface="Arial"/>
              </a:endParaRPr>
            </a:p>
          </p:txBody>
        </p:sp>
        <p:sp>
          <p:nvSpPr>
            <p:cNvPr id="124" name="object 4"/>
            <p:cNvSpPr txBox="1"/>
            <p:nvPr/>
          </p:nvSpPr>
          <p:spPr>
            <a:xfrm>
              <a:off x="5216479" y="4741535"/>
              <a:ext cx="2335530" cy="173351"/>
            </a:xfrm>
            <a:prstGeom prst="rect">
              <a:avLst/>
            </a:prstGeom>
          </p:spPr>
          <p:txBody>
            <a:bodyPr vert="horz" wrap="square" lIns="0" tIns="9525" rIns="0" bIns="0" rtlCol="0">
              <a:spAutoFit/>
            </a:bodyPr>
            <a:lstStyle/>
            <a:p>
              <a:pPr marL="9525">
                <a:spcBef>
                  <a:spcPts val="75"/>
                </a:spcBef>
              </a:pPr>
              <a:r>
                <a:rPr sz="675" dirty="0">
                  <a:solidFill>
                    <a:srgbClr val="231F20"/>
                  </a:solidFill>
                  <a:latin typeface="Museo Sans 300"/>
                  <a:cs typeface="Museo Sans 300"/>
                </a:rPr>
                <a:t>Several </a:t>
              </a:r>
              <a:r>
                <a:rPr sz="675" spc="-4" dirty="0">
                  <a:solidFill>
                    <a:srgbClr val="231F20"/>
                  </a:solidFill>
                  <a:latin typeface="Museo Sans 300"/>
                  <a:cs typeface="Museo Sans 300"/>
                </a:rPr>
                <a:t>proposed </a:t>
              </a:r>
              <a:r>
                <a:rPr sz="675" dirty="0">
                  <a:solidFill>
                    <a:srgbClr val="231F20"/>
                  </a:solidFill>
                  <a:latin typeface="Museo Sans 300"/>
                  <a:cs typeface="Museo Sans 300"/>
                </a:rPr>
                <a:t>vaccines </a:t>
              </a:r>
              <a:r>
                <a:rPr sz="675" spc="-4" dirty="0">
                  <a:solidFill>
                    <a:srgbClr val="231F20"/>
                  </a:solidFill>
                  <a:latin typeface="Museo Sans 300"/>
                  <a:cs typeface="Museo Sans 300"/>
                </a:rPr>
                <a:t>for COVID-19 are </a:t>
              </a:r>
              <a:r>
                <a:rPr sz="675" dirty="0">
                  <a:solidFill>
                    <a:srgbClr val="231F20"/>
                  </a:solidFill>
                  <a:latin typeface="Museo Sans 300"/>
                  <a:cs typeface="Museo Sans 300"/>
                </a:rPr>
                <a:t>RNA</a:t>
              </a:r>
              <a:r>
                <a:rPr sz="675" spc="-15" dirty="0">
                  <a:solidFill>
                    <a:srgbClr val="231F20"/>
                  </a:solidFill>
                  <a:latin typeface="Museo Sans 300"/>
                  <a:cs typeface="Museo Sans 300"/>
                </a:rPr>
                <a:t> </a:t>
              </a:r>
              <a:r>
                <a:rPr sz="675" dirty="0">
                  <a:solidFill>
                    <a:srgbClr val="231F20"/>
                  </a:solidFill>
                  <a:latin typeface="Museo Sans 300"/>
                  <a:cs typeface="Museo Sans 300"/>
                </a:rPr>
                <a:t>vaccines.</a:t>
              </a:r>
              <a:endParaRPr sz="675" dirty="0">
                <a:latin typeface="Museo Sans 300"/>
                <a:cs typeface="Museo Sans 300"/>
              </a:endParaRPr>
            </a:p>
          </p:txBody>
        </p:sp>
        <p:sp>
          <p:nvSpPr>
            <p:cNvPr id="125" name="object 5"/>
            <p:cNvSpPr txBox="1"/>
            <p:nvPr/>
          </p:nvSpPr>
          <p:spPr>
            <a:xfrm>
              <a:off x="5226332" y="5188772"/>
              <a:ext cx="2571274" cy="90562"/>
            </a:xfrm>
            <a:prstGeom prst="rect">
              <a:avLst/>
            </a:prstGeom>
          </p:spPr>
          <p:txBody>
            <a:bodyPr vert="horz" wrap="square" lIns="0" tIns="9525" rIns="0" bIns="0" rtlCol="0">
              <a:spAutoFit/>
            </a:bodyPr>
            <a:lstStyle/>
            <a:p>
              <a:pPr marL="9525">
                <a:spcBef>
                  <a:spcPts val="75"/>
                </a:spcBef>
              </a:pPr>
              <a:r>
                <a:rPr sz="1013" b="1" i="1" spc="-28" baseline="3086" dirty="0">
                  <a:solidFill>
                    <a:srgbClr val="231F20"/>
                  </a:solidFill>
                  <a:latin typeface="Arial"/>
                  <a:cs typeface="Arial"/>
                </a:rPr>
                <a:t>mRNA vaccines: </a:t>
              </a:r>
              <a:r>
                <a:rPr sz="675" dirty="0">
                  <a:solidFill>
                    <a:srgbClr val="231F20"/>
                  </a:solidFill>
                  <a:latin typeface="Museo Sans 300"/>
                  <a:cs typeface="Museo Sans 300"/>
                </a:rPr>
                <a:t>Moderna • </a:t>
              </a:r>
              <a:r>
                <a:rPr sz="675" spc="-4" dirty="0">
                  <a:solidFill>
                    <a:srgbClr val="231F20"/>
                  </a:solidFill>
                  <a:latin typeface="Museo Sans 300"/>
                  <a:cs typeface="Museo Sans 300"/>
                </a:rPr>
                <a:t>Pfizer </a:t>
              </a:r>
              <a:r>
                <a:rPr sz="675" dirty="0">
                  <a:solidFill>
                    <a:srgbClr val="231F20"/>
                  </a:solidFill>
                  <a:latin typeface="Museo Sans 300"/>
                  <a:cs typeface="Museo Sans 300"/>
                </a:rPr>
                <a:t>&amp; </a:t>
              </a:r>
              <a:r>
                <a:rPr sz="675" spc="-11" dirty="0">
                  <a:solidFill>
                    <a:srgbClr val="231F20"/>
                  </a:solidFill>
                  <a:latin typeface="Museo Sans 300"/>
                  <a:cs typeface="Museo Sans 300"/>
                </a:rPr>
                <a:t>BioNTech </a:t>
              </a:r>
              <a:r>
                <a:rPr sz="675" dirty="0">
                  <a:solidFill>
                    <a:srgbClr val="231F20"/>
                  </a:solidFill>
                  <a:latin typeface="Museo Sans 300"/>
                  <a:cs typeface="Museo Sans 300"/>
                </a:rPr>
                <a:t>•</a:t>
              </a:r>
              <a:r>
                <a:rPr sz="675" spc="38" dirty="0">
                  <a:solidFill>
                    <a:srgbClr val="231F20"/>
                  </a:solidFill>
                  <a:latin typeface="Museo Sans 300"/>
                  <a:cs typeface="Museo Sans 300"/>
                </a:rPr>
                <a:t> </a:t>
              </a:r>
              <a:r>
                <a:rPr sz="675" spc="-8" dirty="0">
                  <a:solidFill>
                    <a:srgbClr val="231F20"/>
                  </a:solidFill>
                  <a:latin typeface="Museo Sans 300"/>
                  <a:cs typeface="Museo Sans 300"/>
                </a:rPr>
                <a:t>CureVac</a:t>
              </a:r>
              <a:endParaRPr sz="675" dirty="0">
                <a:latin typeface="Museo Sans 300"/>
                <a:cs typeface="Museo Sans 300"/>
              </a:endParaRPr>
            </a:p>
          </p:txBody>
        </p:sp>
        <p:sp>
          <p:nvSpPr>
            <p:cNvPr id="126" name="object 11"/>
            <p:cNvSpPr/>
            <p:nvPr/>
          </p:nvSpPr>
          <p:spPr>
            <a:xfrm>
              <a:off x="4704995" y="4266395"/>
              <a:ext cx="3656971" cy="256765"/>
            </a:xfrm>
            <a:prstGeom prst="rect">
              <a:avLst/>
            </a:prstGeom>
            <a:blipFill>
              <a:blip r:embed="rId17" cstate="print"/>
              <a:stretch>
                <a:fillRect/>
              </a:stretch>
            </a:blipFill>
          </p:spPr>
          <p:txBody>
            <a:bodyPr wrap="square" lIns="0" tIns="0" rIns="0" bIns="0" rtlCol="0"/>
            <a:lstStyle/>
            <a:p>
              <a:endParaRPr sz="1350" dirty="0"/>
            </a:p>
          </p:txBody>
        </p:sp>
        <p:sp>
          <p:nvSpPr>
            <p:cNvPr id="127" name="object 13"/>
            <p:cNvSpPr txBox="1"/>
            <p:nvPr/>
          </p:nvSpPr>
          <p:spPr>
            <a:xfrm>
              <a:off x="5614994" y="4318658"/>
              <a:ext cx="1557338" cy="228578"/>
            </a:xfrm>
            <a:prstGeom prst="rect">
              <a:avLst/>
            </a:prstGeom>
          </p:spPr>
          <p:txBody>
            <a:bodyPr vert="horz" wrap="square" lIns="0" tIns="9525" rIns="0" bIns="0" rtlCol="0">
              <a:spAutoFit/>
            </a:bodyPr>
            <a:lstStyle/>
            <a:p>
              <a:pPr marL="9525">
                <a:spcBef>
                  <a:spcPts val="75"/>
                </a:spcBef>
              </a:pPr>
              <a:r>
                <a:rPr sz="900" b="1" spc="-19" dirty="0">
                  <a:solidFill>
                    <a:srgbClr val="FFFFFF"/>
                  </a:solidFill>
                  <a:latin typeface="Arial"/>
                  <a:cs typeface="Arial"/>
                </a:rPr>
                <a:t>RNA </a:t>
              </a:r>
              <a:r>
                <a:rPr sz="900" b="1" spc="-8" dirty="0">
                  <a:solidFill>
                    <a:srgbClr val="FFFFFF"/>
                  </a:solidFill>
                  <a:latin typeface="Arial"/>
                  <a:cs typeface="Arial"/>
                </a:rPr>
                <a:t>Vaccines </a:t>
              </a:r>
              <a:r>
                <a:rPr sz="900" b="1" spc="34" dirty="0">
                  <a:solidFill>
                    <a:srgbClr val="FFFFFF"/>
                  </a:solidFill>
                  <a:latin typeface="Arial"/>
                  <a:cs typeface="Arial"/>
                </a:rPr>
                <a:t>for</a:t>
              </a:r>
              <a:r>
                <a:rPr sz="900" b="1" spc="-150" dirty="0">
                  <a:solidFill>
                    <a:srgbClr val="FFFFFF"/>
                  </a:solidFill>
                  <a:latin typeface="Arial"/>
                  <a:cs typeface="Arial"/>
                </a:rPr>
                <a:t> </a:t>
              </a:r>
              <a:r>
                <a:rPr sz="900" b="1" spc="34" dirty="0">
                  <a:solidFill>
                    <a:srgbClr val="FFFFFF"/>
                  </a:solidFill>
                  <a:latin typeface="Arial"/>
                  <a:cs typeface="Arial"/>
                </a:rPr>
                <a:t>COVID-19</a:t>
              </a:r>
              <a:endParaRPr sz="900" dirty="0">
                <a:latin typeface="Arial"/>
                <a:cs typeface="Arial"/>
              </a:endParaRPr>
            </a:p>
          </p:txBody>
        </p:sp>
        <p:sp>
          <p:nvSpPr>
            <p:cNvPr id="128" name="object 77"/>
            <p:cNvSpPr/>
            <p:nvPr/>
          </p:nvSpPr>
          <p:spPr>
            <a:xfrm>
              <a:off x="4727391" y="7134475"/>
              <a:ext cx="21431" cy="27623"/>
            </a:xfrm>
            <a:custGeom>
              <a:avLst/>
              <a:gdLst/>
              <a:ahLst/>
              <a:cxnLst/>
              <a:rect l="l" t="t" r="r" b="b"/>
              <a:pathLst>
                <a:path w="28575" h="36829">
                  <a:moveTo>
                    <a:pt x="0" y="36436"/>
                  </a:moveTo>
                  <a:lnTo>
                    <a:pt x="1330" y="19529"/>
                  </a:lnTo>
                  <a:lnTo>
                    <a:pt x="4689" y="10098"/>
                  </a:lnTo>
                  <a:lnTo>
                    <a:pt x="12701" y="4726"/>
                  </a:lnTo>
                  <a:lnTo>
                    <a:pt x="27990" y="0"/>
                  </a:lnTo>
                </a:path>
              </a:pathLst>
            </a:custGeom>
            <a:ln w="12674">
              <a:solidFill>
                <a:srgbClr val="FDFDFD"/>
              </a:solidFill>
            </a:ln>
          </p:spPr>
          <p:txBody>
            <a:bodyPr wrap="square" lIns="0" tIns="0" rIns="0" bIns="0" rtlCol="0"/>
            <a:lstStyle/>
            <a:p>
              <a:endParaRPr sz="1350" dirty="0"/>
            </a:p>
          </p:txBody>
        </p:sp>
        <p:sp>
          <p:nvSpPr>
            <p:cNvPr id="129" name="object 83"/>
            <p:cNvSpPr/>
            <p:nvPr/>
          </p:nvSpPr>
          <p:spPr>
            <a:xfrm>
              <a:off x="5331968" y="1602710"/>
              <a:ext cx="3764998" cy="386238"/>
            </a:xfrm>
            <a:custGeom>
              <a:avLst/>
              <a:gdLst/>
              <a:ahLst/>
              <a:cxnLst/>
              <a:rect l="l" t="t" r="r" b="b"/>
              <a:pathLst>
                <a:path w="4040504" h="514985">
                  <a:moveTo>
                    <a:pt x="4039997" y="0"/>
                  </a:moveTo>
                  <a:lnTo>
                    <a:pt x="0" y="0"/>
                  </a:lnTo>
                  <a:lnTo>
                    <a:pt x="0" y="514781"/>
                  </a:lnTo>
                  <a:lnTo>
                    <a:pt x="4039997" y="514781"/>
                  </a:lnTo>
                  <a:lnTo>
                    <a:pt x="4039997" y="0"/>
                  </a:lnTo>
                  <a:close/>
                </a:path>
              </a:pathLst>
            </a:custGeom>
            <a:solidFill>
              <a:srgbClr val="3A8DDE">
                <a:alpha val="9999"/>
              </a:srgbClr>
            </a:solidFill>
          </p:spPr>
          <p:txBody>
            <a:bodyPr wrap="square" lIns="0" tIns="0" rIns="0" bIns="0" rtlCol="0"/>
            <a:lstStyle/>
            <a:p>
              <a:endParaRPr sz="1350" dirty="0"/>
            </a:p>
          </p:txBody>
        </p:sp>
        <p:sp>
          <p:nvSpPr>
            <p:cNvPr id="130" name="object 90"/>
            <p:cNvSpPr txBox="1"/>
            <p:nvPr/>
          </p:nvSpPr>
          <p:spPr>
            <a:xfrm>
              <a:off x="5483284" y="1676338"/>
              <a:ext cx="2084546" cy="339032"/>
            </a:xfrm>
            <a:prstGeom prst="rect">
              <a:avLst/>
            </a:prstGeom>
          </p:spPr>
          <p:txBody>
            <a:bodyPr vert="horz" wrap="square" lIns="0" tIns="9525" rIns="0" bIns="0" rtlCol="0">
              <a:spAutoFit/>
            </a:bodyPr>
            <a:lstStyle/>
            <a:p>
              <a:pPr marL="9525" marR="3810">
                <a:spcBef>
                  <a:spcPts val="75"/>
                </a:spcBef>
              </a:pPr>
              <a:r>
                <a:rPr sz="900" dirty="0">
                  <a:solidFill>
                    <a:srgbClr val="231F20"/>
                  </a:solidFill>
                  <a:latin typeface="Museo Sans 300"/>
                  <a:cs typeface="Museo Sans 300"/>
                </a:rPr>
                <a:t>RNA is easy to </a:t>
              </a:r>
              <a:r>
                <a:rPr sz="900" spc="-4" dirty="0">
                  <a:solidFill>
                    <a:srgbClr val="231F20"/>
                  </a:solidFill>
                  <a:latin typeface="Museo Sans 300"/>
                  <a:cs typeface="Museo Sans 300"/>
                </a:rPr>
                <a:t>make </a:t>
              </a:r>
              <a:r>
                <a:rPr sz="900" dirty="0">
                  <a:solidFill>
                    <a:srgbClr val="231F20"/>
                  </a:solidFill>
                  <a:latin typeface="Museo Sans 300"/>
                  <a:cs typeface="Museo Sans 300"/>
                </a:rPr>
                <a:t>in a lab, so RNA vaccines can</a:t>
              </a:r>
              <a:r>
                <a:rPr sz="900" spc="-64" dirty="0">
                  <a:solidFill>
                    <a:srgbClr val="231F20"/>
                  </a:solidFill>
                  <a:latin typeface="Museo Sans 300"/>
                  <a:cs typeface="Museo Sans 300"/>
                </a:rPr>
                <a:t> </a:t>
              </a:r>
              <a:r>
                <a:rPr sz="900" dirty="0">
                  <a:solidFill>
                    <a:srgbClr val="231F20"/>
                  </a:solidFill>
                  <a:latin typeface="Museo Sans 300"/>
                  <a:cs typeface="Museo Sans 300"/>
                </a:rPr>
                <a:t>be  developed </a:t>
              </a:r>
              <a:r>
                <a:rPr sz="900" spc="-4" dirty="0">
                  <a:solidFill>
                    <a:srgbClr val="231F20"/>
                  </a:solidFill>
                  <a:latin typeface="Museo Sans 300"/>
                  <a:cs typeface="Museo Sans 300"/>
                </a:rPr>
                <a:t>quicker </a:t>
              </a:r>
              <a:r>
                <a:rPr sz="900" dirty="0">
                  <a:solidFill>
                    <a:srgbClr val="231F20"/>
                  </a:solidFill>
                  <a:latin typeface="Museo Sans 300"/>
                  <a:cs typeface="Museo Sans 300"/>
                </a:rPr>
                <a:t>than other</a:t>
              </a:r>
              <a:r>
                <a:rPr sz="900" spc="-8" dirty="0">
                  <a:solidFill>
                    <a:srgbClr val="231F20"/>
                  </a:solidFill>
                  <a:latin typeface="Museo Sans 300"/>
                  <a:cs typeface="Museo Sans 300"/>
                </a:rPr>
                <a:t> </a:t>
              </a:r>
              <a:r>
                <a:rPr sz="900" dirty="0">
                  <a:solidFill>
                    <a:srgbClr val="231F20"/>
                  </a:solidFill>
                  <a:latin typeface="Museo Sans 300"/>
                  <a:cs typeface="Museo Sans 300"/>
                </a:rPr>
                <a:t>vaccines.</a:t>
              </a:r>
              <a:endParaRPr sz="900" dirty="0">
                <a:latin typeface="Museo Sans 300"/>
                <a:cs typeface="Museo Sans 300"/>
              </a:endParaRPr>
            </a:p>
          </p:txBody>
        </p:sp>
        <p:grpSp>
          <p:nvGrpSpPr>
            <p:cNvPr id="131" name="object 91"/>
            <p:cNvGrpSpPr/>
            <p:nvPr/>
          </p:nvGrpSpPr>
          <p:grpSpPr>
            <a:xfrm>
              <a:off x="5277226" y="1457320"/>
              <a:ext cx="1295876" cy="170974"/>
              <a:chOff x="5942073" y="2301138"/>
              <a:chExt cx="1727835" cy="227965"/>
            </a:xfrm>
          </p:grpSpPr>
          <p:sp>
            <p:nvSpPr>
              <p:cNvPr id="132" name="object 92"/>
              <p:cNvSpPr/>
              <p:nvPr/>
            </p:nvSpPr>
            <p:spPr>
              <a:xfrm>
                <a:off x="6010846" y="2301138"/>
                <a:ext cx="1658899" cy="227342"/>
              </a:xfrm>
              <a:prstGeom prst="rect">
                <a:avLst/>
              </a:prstGeom>
              <a:blipFill>
                <a:blip r:embed="rId18" cstate="print"/>
                <a:stretch>
                  <a:fillRect/>
                </a:stretch>
              </a:blipFill>
            </p:spPr>
            <p:txBody>
              <a:bodyPr wrap="square" lIns="0" tIns="0" rIns="0" bIns="0" rtlCol="0"/>
              <a:lstStyle/>
              <a:p>
                <a:endParaRPr sz="1350" dirty="0"/>
              </a:p>
            </p:txBody>
          </p:sp>
          <p:sp>
            <p:nvSpPr>
              <p:cNvPr id="133" name="object 93"/>
              <p:cNvSpPr/>
              <p:nvPr/>
            </p:nvSpPr>
            <p:spPr>
              <a:xfrm>
                <a:off x="5942073" y="2323909"/>
                <a:ext cx="149860" cy="182245"/>
              </a:xfrm>
              <a:custGeom>
                <a:avLst/>
                <a:gdLst/>
                <a:ahLst/>
                <a:cxnLst/>
                <a:rect l="l" t="t" r="r" b="b"/>
                <a:pathLst>
                  <a:path w="149860" h="182244">
                    <a:moveTo>
                      <a:pt x="149783" y="0"/>
                    </a:moveTo>
                    <a:lnTo>
                      <a:pt x="0" y="91655"/>
                    </a:lnTo>
                    <a:lnTo>
                      <a:pt x="149783" y="181800"/>
                    </a:lnTo>
                    <a:lnTo>
                      <a:pt x="149783" y="0"/>
                    </a:lnTo>
                    <a:close/>
                  </a:path>
                </a:pathLst>
              </a:custGeom>
              <a:solidFill>
                <a:srgbClr val="FF8300"/>
              </a:solidFill>
            </p:spPr>
            <p:txBody>
              <a:bodyPr wrap="square" lIns="0" tIns="0" rIns="0" bIns="0" rtlCol="0"/>
              <a:lstStyle/>
              <a:p>
                <a:endParaRPr sz="1350" dirty="0"/>
              </a:p>
            </p:txBody>
          </p:sp>
        </p:grpSp>
        <p:sp>
          <p:nvSpPr>
            <p:cNvPr id="134" name="object 94"/>
            <p:cNvSpPr txBox="1"/>
            <p:nvPr/>
          </p:nvSpPr>
          <p:spPr>
            <a:xfrm>
              <a:off x="5529876" y="1476220"/>
              <a:ext cx="838200" cy="173351"/>
            </a:xfrm>
            <a:prstGeom prst="rect">
              <a:avLst/>
            </a:prstGeom>
          </p:spPr>
          <p:txBody>
            <a:bodyPr vert="horz" wrap="square" lIns="0" tIns="9525" rIns="0" bIns="0" rtlCol="0">
              <a:spAutoFit/>
            </a:bodyPr>
            <a:lstStyle/>
            <a:p>
              <a:pPr marL="9525">
                <a:spcBef>
                  <a:spcPts val="75"/>
                </a:spcBef>
              </a:pPr>
              <a:r>
                <a:rPr sz="675" b="1" dirty="0">
                  <a:solidFill>
                    <a:srgbClr val="FFFFFF"/>
                  </a:solidFill>
                  <a:latin typeface="Arial"/>
                  <a:cs typeface="Arial"/>
                </a:rPr>
                <a:t>Vaccine</a:t>
              </a:r>
              <a:r>
                <a:rPr sz="675" b="1" spc="-68" dirty="0">
                  <a:solidFill>
                    <a:srgbClr val="FFFFFF"/>
                  </a:solidFill>
                  <a:latin typeface="Arial"/>
                  <a:cs typeface="Arial"/>
                </a:rPr>
                <a:t> </a:t>
              </a:r>
              <a:r>
                <a:rPr sz="675" b="1" spc="15" dirty="0">
                  <a:solidFill>
                    <a:srgbClr val="FFFFFF"/>
                  </a:solidFill>
                  <a:latin typeface="Arial"/>
                  <a:cs typeface="Arial"/>
                </a:rPr>
                <a:t>Production</a:t>
              </a:r>
              <a:endParaRPr sz="675" dirty="0">
                <a:latin typeface="Arial"/>
                <a:cs typeface="Arial"/>
              </a:endParaRPr>
            </a:p>
          </p:txBody>
        </p:sp>
        <p:grpSp>
          <p:nvGrpSpPr>
            <p:cNvPr id="135" name="object 95"/>
            <p:cNvGrpSpPr/>
            <p:nvPr/>
          </p:nvGrpSpPr>
          <p:grpSpPr>
            <a:xfrm>
              <a:off x="4647882" y="1483933"/>
              <a:ext cx="538163" cy="538163"/>
              <a:chOff x="5102948" y="2336622"/>
              <a:chExt cx="717550" cy="717550"/>
            </a:xfrm>
          </p:grpSpPr>
          <p:sp>
            <p:nvSpPr>
              <p:cNvPr id="136" name="object 96"/>
              <p:cNvSpPr/>
              <p:nvPr/>
            </p:nvSpPr>
            <p:spPr>
              <a:xfrm>
                <a:off x="5102948" y="2336622"/>
                <a:ext cx="717448" cy="717448"/>
              </a:xfrm>
              <a:prstGeom prst="rect">
                <a:avLst/>
              </a:prstGeom>
              <a:blipFill>
                <a:blip r:embed="rId19" cstate="print"/>
                <a:stretch>
                  <a:fillRect/>
                </a:stretch>
              </a:blipFill>
            </p:spPr>
            <p:txBody>
              <a:bodyPr wrap="square" lIns="0" tIns="0" rIns="0" bIns="0" rtlCol="0"/>
              <a:lstStyle/>
              <a:p>
                <a:endParaRPr sz="1350" dirty="0"/>
              </a:p>
            </p:txBody>
          </p:sp>
          <p:sp>
            <p:nvSpPr>
              <p:cNvPr id="137" name="object 97"/>
              <p:cNvSpPr/>
              <p:nvPr/>
            </p:nvSpPr>
            <p:spPr>
              <a:xfrm>
                <a:off x="5256208" y="2410666"/>
                <a:ext cx="411480" cy="514984"/>
              </a:xfrm>
              <a:custGeom>
                <a:avLst/>
                <a:gdLst/>
                <a:ahLst/>
                <a:cxnLst/>
                <a:rect l="l" t="t" r="r" b="b"/>
                <a:pathLst>
                  <a:path w="411479" h="514985">
                    <a:moveTo>
                      <a:pt x="80073" y="85432"/>
                    </a:moveTo>
                    <a:lnTo>
                      <a:pt x="34632" y="117614"/>
                    </a:lnTo>
                    <a:lnTo>
                      <a:pt x="33261" y="125603"/>
                    </a:lnTo>
                    <a:lnTo>
                      <a:pt x="60375" y="163893"/>
                    </a:lnTo>
                    <a:lnTo>
                      <a:pt x="35216" y="194319"/>
                    </a:lnTo>
                    <a:lnTo>
                      <a:pt x="16209" y="229242"/>
                    </a:lnTo>
                    <a:lnTo>
                      <a:pt x="4191" y="267826"/>
                    </a:lnTo>
                    <a:lnTo>
                      <a:pt x="0" y="309232"/>
                    </a:lnTo>
                    <a:lnTo>
                      <a:pt x="5436" y="356277"/>
                    </a:lnTo>
                    <a:lnTo>
                      <a:pt x="20916" y="399495"/>
                    </a:lnTo>
                    <a:lnTo>
                      <a:pt x="45196" y="437642"/>
                    </a:lnTo>
                    <a:lnTo>
                      <a:pt x="77034" y="469476"/>
                    </a:lnTo>
                    <a:lnTo>
                      <a:pt x="115186" y="493754"/>
                    </a:lnTo>
                    <a:lnTo>
                      <a:pt x="158409" y="509231"/>
                    </a:lnTo>
                    <a:lnTo>
                      <a:pt x="205460" y="514667"/>
                    </a:lnTo>
                    <a:lnTo>
                      <a:pt x="252510" y="509231"/>
                    </a:lnTo>
                    <a:lnTo>
                      <a:pt x="295731" y="493754"/>
                    </a:lnTo>
                    <a:lnTo>
                      <a:pt x="333881" y="469476"/>
                    </a:lnTo>
                    <a:lnTo>
                      <a:pt x="337992" y="465366"/>
                    </a:lnTo>
                    <a:lnTo>
                      <a:pt x="205460" y="465366"/>
                    </a:lnTo>
                    <a:lnTo>
                      <a:pt x="156161" y="457391"/>
                    </a:lnTo>
                    <a:lnTo>
                      <a:pt x="113304" y="435198"/>
                    </a:lnTo>
                    <a:lnTo>
                      <a:pt x="79482" y="401378"/>
                    </a:lnTo>
                    <a:lnTo>
                      <a:pt x="57288" y="358525"/>
                    </a:lnTo>
                    <a:lnTo>
                      <a:pt x="49314" y="309232"/>
                    </a:lnTo>
                    <a:lnTo>
                      <a:pt x="57288" y="259928"/>
                    </a:lnTo>
                    <a:lnTo>
                      <a:pt x="79482" y="217070"/>
                    </a:lnTo>
                    <a:lnTo>
                      <a:pt x="113304" y="183250"/>
                    </a:lnTo>
                    <a:lnTo>
                      <a:pt x="156161" y="161058"/>
                    </a:lnTo>
                    <a:lnTo>
                      <a:pt x="205460" y="153085"/>
                    </a:lnTo>
                    <a:lnTo>
                      <a:pt x="353295" y="153085"/>
                    </a:lnTo>
                    <a:lnTo>
                      <a:pt x="373327" y="124802"/>
                    </a:lnTo>
                    <a:lnTo>
                      <a:pt x="114973" y="124802"/>
                    </a:lnTo>
                    <a:lnTo>
                      <a:pt x="88061" y="86791"/>
                    </a:lnTo>
                    <a:lnTo>
                      <a:pt x="80073" y="85432"/>
                    </a:lnTo>
                    <a:close/>
                  </a:path>
                  <a:path w="411479" h="514985">
                    <a:moveTo>
                      <a:pt x="353295" y="153085"/>
                    </a:moveTo>
                    <a:lnTo>
                      <a:pt x="205460" y="153085"/>
                    </a:lnTo>
                    <a:lnTo>
                      <a:pt x="254784" y="161074"/>
                    </a:lnTo>
                    <a:lnTo>
                      <a:pt x="297610" y="183250"/>
                    </a:lnTo>
                    <a:lnTo>
                      <a:pt x="331434" y="217070"/>
                    </a:lnTo>
                    <a:lnTo>
                      <a:pt x="353631" y="259928"/>
                    </a:lnTo>
                    <a:lnTo>
                      <a:pt x="361607" y="309232"/>
                    </a:lnTo>
                    <a:lnTo>
                      <a:pt x="353631" y="358525"/>
                    </a:lnTo>
                    <a:lnTo>
                      <a:pt x="331434" y="401378"/>
                    </a:lnTo>
                    <a:lnTo>
                      <a:pt x="297610" y="435198"/>
                    </a:lnTo>
                    <a:lnTo>
                      <a:pt x="254754" y="457391"/>
                    </a:lnTo>
                    <a:lnTo>
                      <a:pt x="205460" y="465366"/>
                    </a:lnTo>
                    <a:lnTo>
                      <a:pt x="337992" y="465366"/>
                    </a:lnTo>
                    <a:lnTo>
                      <a:pt x="365716" y="437642"/>
                    </a:lnTo>
                    <a:lnTo>
                      <a:pt x="389994" y="399495"/>
                    </a:lnTo>
                    <a:lnTo>
                      <a:pt x="405472" y="356277"/>
                    </a:lnTo>
                    <a:lnTo>
                      <a:pt x="410908" y="309232"/>
                    </a:lnTo>
                    <a:lnTo>
                      <a:pt x="406503" y="266803"/>
                    </a:lnTo>
                    <a:lnTo>
                      <a:pt x="393888" y="227366"/>
                    </a:lnTo>
                    <a:lnTo>
                      <a:pt x="373966" y="191822"/>
                    </a:lnTo>
                    <a:lnTo>
                      <a:pt x="347637" y="161074"/>
                    </a:lnTo>
                    <a:lnTo>
                      <a:pt x="353295" y="153085"/>
                    </a:lnTo>
                    <a:close/>
                  </a:path>
                  <a:path w="411479" h="514985">
                    <a:moveTo>
                      <a:pt x="244805" y="77698"/>
                    </a:moveTo>
                    <a:lnTo>
                      <a:pt x="166103" y="77698"/>
                    </a:lnTo>
                    <a:lnTo>
                      <a:pt x="173037" y="84632"/>
                    </a:lnTo>
                    <a:lnTo>
                      <a:pt x="173037" y="106337"/>
                    </a:lnTo>
                    <a:lnTo>
                      <a:pt x="157848" y="109349"/>
                    </a:lnTo>
                    <a:lnTo>
                      <a:pt x="143076" y="113460"/>
                    </a:lnTo>
                    <a:lnTo>
                      <a:pt x="128769" y="118626"/>
                    </a:lnTo>
                    <a:lnTo>
                      <a:pt x="114973" y="124802"/>
                    </a:lnTo>
                    <a:lnTo>
                      <a:pt x="373327" y="124802"/>
                    </a:lnTo>
                    <a:lnTo>
                      <a:pt x="374218" y="123545"/>
                    </a:lnTo>
                    <a:lnTo>
                      <a:pt x="374133" y="123050"/>
                    </a:lnTo>
                    <a:lnTo>
                      <a:pt x="292290" y="123050"/>
                    </a:lnTo>
                    <a:lnTo>
                      <a:pt x="279306" y="117506"/>
                    </a:lnTo>
                    <a:lnTo>
                      <a:pt x="265885" y="112845"/>
                    </a:lnTo>
                    <a:lnTo>
                      <a:pt x="252062" y="109109"/>
                    </a:lnTo>
                    <a:lnTo>
                      <a:pt x="237870" y="106337"/>
                    </a:lnTo>
                    <a:lnTo>
                      <a:pt x="237870" y="84632"/>
                    </a:lnTo>
                    <a:lnTo>
                      <a:pt x="244805" y="77698"/>
                    </a:lnTo>
                    <a:close/>
                  </a:path>
                  <a:path w="411479" h="514985">
                    <a:moveTo>
                      <a:pt x="327418" y="83375"/>
                    </a:moveTo>
                    <a:lnTo>
                      <a:pt x="319430" y="84747"/>
                    </a:lnTo>
                    <a:lnTo>
                      <a:pt x="292290" y="123050"/>
                    </a:lnTo>
                    <a:lnTo>
                      <a:pt x="374133" y="123050"/>
                    </a:lnTo>
                    <a:lnTo>
                      <a:pt x="372859" y="115570"/>
                    </a:lnTo>
                    <a:lnTo>
                      <a:pt x="327418" y="83375"/>
                    </a:lnTo>
                    <a:close/>
                  </a:path>
                  <a:path w="411479" h="514985">
                    <a:moveTo>
                      <a:pt x="270268" y="0"/>
                    </a:moveTo>
                    <a:lnTo>
                      <a:pt x="140652" y="0"/>
                    </a:lnTo>
                    <a:lnTo>
                      <a:pt x="133730" y="6946"/>
                    </a:lnTo>
                    <a:lnTo>
                      <a:pt x="133730" y="70751"/>
                    </a:lnTo>
                    <a:lnTo>
                      <a:pt x="140652" y="77698"/>
                    </a:lnTo>
                    <a:lnTo>
                      <a:pt x="270268" y="77698"/>
                    </a:lnTo>
                    <a:lnTo>
                      <a:pt x="277190" y="70751"/>
                    </a:lnTo>
                    <a:lnTo>
                      <a:pt x="277190" y="6946"/>
                    </a:lnTo>
                    <a:lnTo>
                      <a:pt x="270268" y="0"/>
                    </a:lnTo>
                    <a:close/>
                  </a:path>
                </a:pathLst>
              </a:custGeom>
              <a:solidFill>
                <a:srgbClr val="FFFFFF"/>
              </a:solidFill>
            </p:spPr>
            <p:txBody>
              <a:bodyPr wrap="square" lIns="0" tIns="0" rIns="0" bIns="0" rtlCol="0"/>
              <a:lstStyle/>
              <a:p>
                <a:endParaRPr sz="1350" dirty="0"/>
              </a:p>
            </p:txBody>
          </p:sp>
          <p:sp>
            <p:nvSpPr>
              <p:cNvPr id="138" name="object 98"/>
              <p:cNvSpPr/>
              <p:nvPr/>
            </p:nvSpPr>
            <p:spPr>
              <a:xfrm>
                <a:off x="5332914" y="2591172"/>
                <a:ext cx="257810" cy="257810"/>
              </a:xfrm>
              <a:custGeom>
                <a:avLst/>
                <a:gdLst/>
                <a:ahLst/>
                <a:cxnLst/>
                <a:rect l="l" t="t" r="r" b="b"/>
                <a:pathLst>
                  <a:path w="257810" h="257810">
                    <a:moveTo>
                      <a:pt x="127723" y="0"/>
                    </a:moveTo>
                    <a:lnTo>
                      <a:pt x="127723" y="127685"/>
                    </a:lnTo>
                    <a:lnTo>
                      <a:pt x="38" y="127685"/>
                    </a:lnTo>
                    <a:lnTo>
                      <a:pt x="0" y="128727"/>
                    </a:lnTo>
                    <a:lnTo>
                      <a:pt x="10039" y="178565"/>
                    </a:lnTo>
                    <a:lnTo>
                      <a:pt x="37415" y="219368"/>
                    </a:lnTo>
                    <a:lnTo>
                      <a:pt x="78015" y="247029"/>
                    </a:lnTo>
                    <a:lnTo>
                      <a:pt x="128752" y="257467"/>
                    </a:lnTo>
                    <a:lnTo>
                      <a:pt x="178820" y="247333"/>
                    </a:lnTo>
                    <a:lnTo>
                      <a:pt x="219751" y="219714"/>
                    </a:lnTo>
                    <a:lnTo>
                      <a:pt x="247370" y="178787"/>
                    </a:lnTo>
                    <a:lnTo>
                      <a:pt x="257479" y="127685"/>
                    </a:lnTo>
                    <a:lnTo>
                      <a:pt x="247065" y="77982"/>
                    </a:lnTo>
                    <a:lnTo>
                      <a:pt x="219400" y="37382"/>
                    </a:lnTo>
                    <a:lnTo>
                      <a:pt x="178593" y="10003"/>
                    </a:lnTo>
                    <a:lnTo>
                      <a:pt x="127723" y="0"/>
                    </a:lnTo>
                    <a:close/>
                  </a:path>
                </a:pathLst>
              </a:custGeom>
              <a:solidFill>
                <a:srgbClr val="B9D7FF"/>
              </a:solidFill>
            </p:spPr>
            <p:txBody>
              <a:bodyPr wrap="square" lIns="0" tIns="0" rIns="0" bIns="0" rtlCol="0"/>
              <a:lstStyle/>
              <a:p>
                <a:endParaRPr sz="1350" dirty="0"/>
              </a:p>
            </p:txBody>
          </p:sp>
        </p:grpSp>
        <p:sp>
          <p:nvSpPr>
            <p:cNvPr id="139" name="object 99"/>
            <p:cNvSpPr/>
            <p:nvPr/>
          </p:nvSpPr>
          <p:spPr>
            <a:xfrm>
              <a:off x="5331968" y="2411620"/>
              <a:ext cx="3812032" cy="730568"/>
            </a:xfrm>
            <a:custGeom>
              <a:avLst/>
              <a:gdLst/>
              <a:ahLst/>
              <a:cxnLst/>
              <a:rect l="l" t="t" r="r" b="b"/>
              <a:pathLst>
                <a:path w="4040504" h="974089">
                  <a:moveTo>
                    <a:pt x="4039997" y="0"/>
                  </a:moveTo>
                  <a:lnTo>
                    <a:pt x="0" y="0"/>
                  </a:lnTo>
                  <a:lnTo>
                    <a:pt x="0" y="973531"/>
                  </a:lnTo>
                  <a:lnTo>
                    <a:pt x="4039997" y="973531"/>
                  </a:lnTo>
                  <a:lnTo>
                    <a:pt x="4039997" y="0"/>
                  </a:lnTo>
                  <a:close/>
                </a:path>
              </a:pathLst>
            </a:custGeom>
            <a:solidFill>
              <a:srgbClr val="3A8DDE">
                <a:alpha val="9999"/>
              </a:srgbClr>
            </a:solidFill>
          </p:spPr>
          <p:txBody>
            <a:bodyPr wrap="square" lIns="0" tIns="0" rIns="0" bIns="0" rtlCol="0"/>
            <a:lstStyle/>
            <a:p>
              <a:endParaRPr sz="1350" dirty="0"/>
            </a:p>
          </p:txBody>
        </p:sp>
        <p:sp>
          <p:nvSpPr>
            <p:cNvPr id="140" name="object 100"/>
            <p:cNvSpPr txBox="1"/>
            <p:nvPr/>
          </p:nvSpPr>
          <p:spPr>
            <a:xfrm>
              <a:off x="5483284" y="2513393"/>
              <a:ext cx="2339816" cy="780847"/>
            </a:xfrm>
            <a:prstGeom prst="rect">
              <a:avLst/>
            </a:prstGeom>
          </p:spPr>
          <p:txBody>
            <a:bodyPr vert="horz" wrap="square" lIns="0" tIns="9525" rIns="0" bIns="0" rtlCol="0">
              <a:spAutoFit/>
            </a:bodyPr>
            <a:lstStyle/>
            <a:p>
              <a:pPr marL="9525" marR="3810">
                <a:spcBef>
                  <a:spcPts val="75"/>
                </a:spcBef>
              </a:pPr>
              <a:r>
                <a:rPr sz="900" dirty="0">
                  <a:solidFill>
                    <a:srgbClr val="231F20"/>
                  </a:solidFill>
                  <a:latin typeface="Museo Sans 300"/>
                  <a:cs typeface="Museo Sans 300"/>
                </a:rPr>
                <a:t>RNA can’t cause </a:t>
              </a:r>
              <a:r>
                <a:rPr sz="900" spc="-4" dirty="0">
                  <a:solidFill>
                    <a:srgbClr val="231F20"/>
                  </a:solidFill>
                  <a:latin typeface="Museo Sans 300"/>
                  <a:cs typeface="Museo Sans 300"/>
                </a:rPr>
                <a:t>infection </a:t>
              </a:r>
              <a:r>
                <a:rPr sz="900" dirty="0">
                  <a:solidFill>
                    <a:srgbClr val="231F20"/>
                  </a:solidFill>
                  <a:latin typeface="Museo Sans 300"/>
                  <a:cs typeface="Museo Sans 300"/>
                </a:rPr>
                <a:t>and is </a:t>
              </a:r>
              <a:r>
                <a:rPr sz="900" spc="-4" dirty="0">
                  <a:solidFill>
                    <a:srgbClr val="231F20"/>
                  </a:solidFill>
                  <a:latin typeface="Museo Sans 300"/>
                  <a:cs typeface="Museo Sans 300"/>
                </a:rPr>
                <a:t>broken </a:t>
              </a:r>
              <a:r>
                <a:rPr sz="900" dirty="0">
                  <a:solidFill>
                    <a:srgbClr val="231F20"/>
                  </a:solidFill>
                  <a:latin typeface="Museo Sans 300"/>
                  <a:cs typeface="Museo Sans 300"/>
                </a:rPr>
                <a:t>down by normal  </a:t>
              </a:r>
              <a:r>
                <a:rPr sz="900" spc="-4" dirty="0">
                  <a:solidFill>
                    <a:srgbClr val="231F20"/>
                  </a:solidFill>
                  <a:latin typeface="Museo Sans 300"/>
                  <a:cs typeface="Museo Sans 300"/>
                </a:rPr>
                <a:t>processes </a:t>
              </a:r>
              <a:r>
                <a:rPr sz="900" dirty="0">
                  <a:solidFill>
                    <a:srgbClr val="231F20"/>
                  </a:solidFill>
                  <a:latin typeface="Museo Sans 300"/>
                  <a:cs typeface="Museo Sans 300"/>
                </a:rPr>
                <a:t>in our cells. An RNA vaccine hasn’t been</a:t>
              </a:r>
              <a:r>
                <a:rPr sz="900" spc="-45" dirty="0">
                  <a:solidFill>
                    <a:srgbClr val="231F20"/>
                  </a:solidFill>
                  <a:latin typeface="Museo Sans 300"/>
                  <a:cs typeface="Museo Sans 300"/>
                </a:rPr>
                <a:t> </a:t>
              </a:r>
              <a:r>
                <a:rPr sz="900" dirty="0">
                  <a:solidFill>
                    <a:srgbClr val="231F20"/>
                  </a:solidFill>
                  <a:latin typeface="Museo Sans 300"/>
                  <a:cs typeface="Museo Sans 300"/>
                </a:rPr>
                <a:t>licensed  </a:t>
              </a:r>
              <a:r>
                <a:rPr sz="900" spc="-4" dirty="0">
                  <a:solidFill>
                    <a:srgbClr val="231F20"/>
                  </a:solidFill>
                  <a:latin typeface="Museo Sans 300"/>
                  <a:cs typeface="Museo Sans 300"/>
                </a:rPr>
                <a:t>for </a:t>
              </a:r>
              <a:r>
                <a:rPr sz="900" dirty="0">
                  <a:solidFill>
                    <a:srgbClr val="231F20"/>
                  </a:solidFill>
                  <a:latin typeface="Museo Sans 300"/>
                  <a:cs typeface="Museo Sans 300"/>
                </a:rPr>
                <a:t>use in humans </a:t>
              </a:r>
              <a:r>
                <a:rPr sz="900" spc="-4" dirty="0">
                  <a:solidFill>
                    <a:srgbClr val="231F20"/>
                  </a:solidFill>
                  <a:latin typeface="Museo Sans 300"/>
                  <a:cs typeface="Museo Sans 300"/>
                </a:rPr>
                <a:t>before </a:t>
              </a:r>
              <a:r>
                <a:rPr sz="900" dirty="0">
                  <a:solidFill>
                    <a:srgbClr val="231F20"/>
                  </a:solidFill>
                  <a:latin typeface="Museo Sans 300"/>
                  <a:cs typeface="Museo Sans 300"/>
                </a:rPr>
                <a:t>but they’ve been under  development </a:t>
              </a:r>
              <a:r>
                <a:rPr sz="900" spc="-4" dirty="0">
                  <a:solidFill>
                    <a:srgbClr val="231F20"/>
                  </a:solidFill>
                  <a:latin typeface="Museo Sans 300"/>
                  <a:cs typeface="Museo Sans 300"/>
                </a:rPr>
                <a:t>for </a:t>
              </a:r>
              <a:r>
                <a:rPr sz="900" dirty="0">
                  <a:solidFill>
                    <a:srgbClr val="231F20"/>
                  </a:solidFill>
                  <a:latin typeface="Museo Sans 300"/>
                  <a:cs typeface="Museo Sans 300"/>
                </a:rPr>
                <a:t>several years </a:t>
              </a:r>
              <a:r>
                <a:rPr sz="900" spc="-4" dirty="0">
                  <a:solidFill>
                    <a:srgbClr val="231F20"/>
                  </a:solidFill>
                  <a:latin typeface="Museo Sans 300"/>
                  <a:cs typeface="Museo Sans 300"/>
                </a:rPr>
                <a:t>for </a:t>
              </a:r>
              <a:r>
                <a:rPr sz="900" dirty="0">
                  <a:solidFill>
                    <a:srgbClr val="231F20"/>
                  </a:solidFill>
                  <a:latin typeface="Museo Sans 300"/>
                  <a:cs typeface="Museo Sans 300"/>
                </a:rPr>
                <a:t>other viruses, including  </a:t>
              </a:r>
              <a:r>
                <a:rPr sz="900" spc="-4" dirty="0">
                  <a:solidFill>
                    <a:srgbClr val="231F20"/>
                  </a:solidFill>
                  <a:latin typeface="Museo Sans 300"/>
                  <a:cs typeface="Museo Sans 300"/>
                </a:rPr>
                <a:t>influenza, </a:t>
              </a:r>
              <a:r>
                <a:rPr sz="900" spc="-11" dirty="0">
                  <a:solidFill>
                    <a:srgbClr val="231F20"/>
                  </a:solidFill>
                  <a:latin typeface="Museo Sans 300"/>
                  <a:cs typeface="Museo Sans 300"/>
                </a:rPr>
                <a:t>HIV, </a:t>
              </a:r>
              <a:r>
                <a:rPr sz="900" dirty="0">
                  <a:solidFill>
                    <a:srgbClr val="231F20"/>
                  </a:solidFill>
                  <a:latin typeface="Museo Sans 300"/>
                  <a:cs typeface="Museo Sans 300"/>
                </a:rPr>
                <a:t>and</a:t>
              </a:r>
              <a:r>
                <a:rPr sz="900" spc="11" dirty="0">
                  <a:solidFill>
                    <a:srgbClr val="231F20"/>
                  </a:solidFill>
                  <a:latin typeface="Museo Sans 300"/>
                  <a:cs typeface="Museo Sans 300"/>
                </a:rPr>
                <a:t> </a:t>
              </a:r>
              <a:r>
                <a:rPr sz="900" spc="-4" dirty="0">
                  <a:solidFill>
                    <a:srgbClr val="231F20"/>
                  </a:solidFill>
                  <a:latin typeface="Museo Sans 300"/>
                  <a:cs typeface="Museo Sans 300"/>
                </a:rPr>
                <a:t>Zika.</a:t>
              </a:r>
              <a:endParaRPr sz="900" dirty="0">
                <a:latin typeface="Museo Sans 300"/>
                <a:cs typeface="Museo Sans 300"/>
              </a:endParaRPr>
            </a:p>
          </p:txBody>
        </p:sp>
        <p:grpSp>
          <p:nvGrpSpPr>
            <p:cNvPr id="141" name="object 101"/>
            <p:cNvGrpSpPr/>
            <p:nvPr/>
          </p:nvGrpSpPr>
          <p:grpSpPr>
            <a:xfrm>
              <a:off x="5277226" y="2276499"/>
              <a:ext cx="1295876" cy="170497"/>
              <a:chOff x="5942073" y="3393376"/>
              <a:chExt cx="1727835" cy="227329"/>
            </a:xfrm>
          </p:grpSpPr>
          <p:sp>
            <p:nvSpPr>
              <p:cNvPr id="142" name="object 102"/>
              <p:cNvSpPr/>
              <p:nvPr/>
            </p:nvSpPr>
            <p:spPr>
              <a:xfrm>
                <a:off x="6010846" y="3393376"/>
                <a:ext cx="1658899" cy="227330"/>
              </a:xfrm>
              <a:prstGeom prst="rect">
                <a:avLst/>
              </a:prstGeom>
              <a:blipFill>
                <a:blip r:embed="rId20" cstate="print"/>
                <a:stretch>
                  <a:fillRect/>
                </a:stretch>
              </a:blipFill>
            </p:spPr>
            <p:txBody>
              <a:bodyPr wrap="square" lIns="0" tIns="0" rIns="0" bIns="0" rtlCol="0"/>
              <a:lstStyle/>
              <a:p>
                <a:endParaRPr sz="1350" dirty="0"/>
              </a:p>
            </p:txBody>
          </p:sp>
          <p:sp>
            <p:nvSpPr>
              <p:cNvPr id="143" name="object 103"/>
              <p:cNvSpPr/>
              <p:nvPr/>
            </p:nvSpPr>
            <p:spPr>
              <a:xfrm>
                <a:off x="5942073" y="3416135"/>
                <a:ext cx="149860" cy="182245"/>
              </a:xfrm>
              <a:custGeom>
                <a:avLst/>
                <a:gdLst/>
                <a:ahLst/>
                <a:cxnLst/>
                <a:rect l="l" t="t" r="r" b="b"/>
                <a:pathLst>
                  <a:path w="149860" h="182245">
                    <a:moveTo>
                      <a:pt x="149783" y="0"/>
                    </a:moveTo>
                    <a:lnTo>
                      <a:pt x="0" y="91655"/>
                    </a:lnTo>
                    <a:lnTo>
                      <a:pt x="149783" y="181800"/>
                    </a:lnTo>
                    <a:lnTo>
                      <a:pt x="149783" y="0"/>
                    </a:lnTo>
                    <a:close/>
                  </a:path>
                </a:pathLst>
              </a:custGeom>
              <a:solidFill>
                <a:srgbClr val="FF8300"/>
              </a:solidFill>
            </p:spPr>
            <p:txBody>
              <a:bodyPr wrap="square" lIns="0" tIns="0" rIns="0" bIns="0" rtlCol="0"/>
              <a:lstStyle/>
              <a:p>
                <a:endParaRPr sz="1350" dirty="0"/>
              </a:p>
            </p:txBody>
          </p:sp>
        </p:grpSp>
        <p:sp>
          <p:nvSpPr>
            <p:cNvPr id="144" name="object 104"/>
            <p:cNvSpPr txBox="1"/>
            <p:nvPr/>
          </p:nvSpPr>
          <p:spPr>
            <a:xfrm>
              <a:off x="5482428" y="2295389"/>
              <a:ext cx="932498" cy="173351"/>
            </a:xfrm>
            <a:prstGeom prst="rect">
              <a:avLst/>
            </a:prstGeom>
          </p:spPr>
          <p:txBody>
            <a:bodyPr vert="horz" wrap="square" lIns="0" tIns="9525" rIns="0" bIns="0" rtlCol="0">
              <a:spAutoFit/>
            </a:bodyPr>
            <a:lstStyle/>
            <a:p>
              <a:pPr marL="9525">
                <a:spcBef>
                  <a:spcPts val="75"/>
                </a:spcBef>
              </a:pPr>
              <a:r>
                <a:rPr sz="675" b="1" spc="4" dirty="0">
                  <a:solidFill>
                    <a:srgbClr val="FFFFFF"/>
                  </a:solidFill>
                  <a:latin typeface="Arial"/>
                  <a:cs typeface="Arial"/>
                </a:rPr>
                <a:t>Safety</a:t>
              </a:r>
              <a:r>
                <a:rPr sz="675" b="1" spc="-45" dirty="0">
                  <a:solidFill>
                    <a:srgbClr val="FFFFFF"/>
                  </a:solidFill>
                  <a:latin typeface="Arial"/>
                  <a:cs typeface="Arial"/>
                </a:rPr>
                <a:t> </a:t>
              </a:r>
              <a:r>
                <a:rPr sz="675" b="1" spc="23" dirty="0">
                  <a:solidFill>
                    <a:srgbClr val="FFFFFF"/>
                  </a:solidFill>
                  <a:latin typeface="Arial"/>
                  <a:cs typeface="Arial"/>
                </a:rPr>
                <a:t>of</a:t>
              </a:r>
              <a:r>
                <a:rPr sz="675" b="1" spc="-41" dirty="0">
                  <a:solidFill>
                    <a:srgbClr val="FFFFFF"/>
                  </a:solidFill>
                  <a:latin typeface="Arial"/>
                  <a:cs typeface="Arial"/>
                </a:rPr>
                <a:t> </a:t>
              </a:r>
              <a:r>
                <a:rPr sz="675" b="1" spc="23" dirty="0">
                  <a:solidFill>
                    <a:srgbClr val="FFFFFF"/>
                  </a:solidFill>
                  <a:latin typeface="Arial"/>
                  <a:cs typeface="Arial"/>
                </a:rPr>
                <a:t>the</a:t>
              </a:r>
              <a:r>
                <a:rPr sz="675" b="1" spc="-41" dirty="0">
                  <a:solidFill>
                    <a:srgbClr val="FFFFFF"/>
                  </a:solidFill>
                  <a:latin typeface="Arial"/>
                  <a:cs typeface="Arial"/>
                </a:rPr>
                <a:t> </a:t>
              </a:r>
              <a:r>
                <a:rPr sz="675" b="1" spc="-8" dirty="0">
                  <a:solidFill>
                    <a:srgbClr val="FFFFFF"/>
                  </a:solidFill>
                  <a:latin typeface="Arial"/>
                  <a:cs typeface="Arial"/>
                </a:rPr>
                <a:t>Vaccines</a:t>
              </a:r>
              <a:endParaRPr sz="675" dirty="0">
                <a:latin typeface="Arial"/>
                <a:cs typeface="Arial"/>
              </a:endParaRPr>
            </a:p>
          </p:txBody>
        </p:sp>
        <p:grpSp>
          <p:nvGrpSpPr>
            <p:cNvPr id="145" name="object 105"/>
            <p:cNvGrpSpPr/>
            <p:nvPr/>
          </p:nvGrpSpPr>
          <p:grpSpPr>
            <a:xfrm>
              <a:off x="4668950" y="2406962"/>
              <a:ext cx="496253" cy="547688"/>
              <a:chOff x="5131039" y="3567328"/>
              <a:chExt cx="661670" cy="730250"/>
            </a:xfrm>
          </p:grpSpPr>
          <p:sp>
            <p:nvSpPr>
              <p:cNvPr id="146" name="object 106"/>
              <p:cNvSpPr/>
              <p:nvPr/>
            </p:nvSpPr>
            <p:spPr>
              <a:xfrm>
                <a:off x="5131039" y="3567328"/>
                <a:ext cx="661266" cy="730161"/>
              </a:xfrm>
              <a:prstGeom prst="rect">
                <a:avLst/>
              </a:prstGeom>
              <a:blipFill>
                <a:blip r:embed="rId21" cstate="print"/>
                <a:stretch>
                  <a:fillRect/>
                </a:stretch>
              </a:blipFill>
            </p:spPr>
            <p:txBody>
              <a:bodyPr wrap="square" lIns="0" tIns="0" rIns="0" bIns="0" rtlCol="0"/>
              <a:lstStyle/>
              <a:p>
                <a:endParaRPr sz="1350" dirty="0"/>
              </a:p>
            </p:txBody>
          </p:sp>
          <p:sp>
            <p:nvSpPr>
              <p:cNvPr id="147" name="object 107"/>
              <p:cNvSpPr/>
              <p:nvPr/>
            </p:nvSpPr>
            <p:spPr>
              <a:xfrm>
                <a:off x="5272171" y="3751506"/>
                <a:ext cx="398145" cy="318135"/>
              </a:xfrm>
              <a:custGeom>
                <a:avLst/>
                <a:gdLst/>
                <a:ahLst/>
                <a:cxnLst/>
                <a:rect l="l" t="t" r="r" b="b"/>
                <a:pathLst>
                  <a:path w="398145" h="318135">
                    <a:moveTo>
                      <a:pt x="341642" y="0"/>
                    </a:moveTo>
                    <a:lnTo>
                      <a:pt x="135547" y="206095"/>
                    </a:lnTo>
                    <a:lnTo>
                      <a:pt x="55879" y="126428"/>
                    </a:lnTo>
                    <a:lnTo>
                      <a:pt x="0" y="182308"/>
                    </a:lnTo>
                    <a:lnTo>
                      <a:pt x="135547" y="317855"/>
                    </a:lnTo>
                    <a:lnTo>
                      <a:pt x="397522" y="55879"/>
                    </a:lnTo>
                    <a:lnTo>
                      <a:pt x="341642" y="0"/>
                    </a:lnTo>
                    <a:close/>
                  </a:path>
                </a:pathLst>
              </a:custGeom>
              <a:solidFill>
                <a:srgbClr val="FFFFFF"/>
              </a:solidFill>
            </p:spPr>
            <p:txBody>
              <a:bodyPr wrap="square" lIns="0" tIns="0" rIns="0" bIns="0" rtlCol="0"/>
              <a:lstStyle/>
              <a:p>
                <a:endParaRPr sz="1350" dirty="0"/>
              </a:p>
            </p:txBody>
          </p:sp>
        </p:grpSp>
        <p:grpSp>
          <p:nvGrpSpPr>
            <p:cNvPr id="148" name="object 108"/>
            <p:cNvGrpSpPr/>
            <p:nvPr/>
          </p:nvGrpSpPr>
          <p:grpSpPr>
            <a:xfrm>
              <a:off x="5303393" y="3403162"/>
              <a:ext cx="3840606" cy="639004"/>
              <a:chOff x="5942073" y="4898415"/>
              <a:chExt cx="5120808" cy="852005"/>
            </a:xfrm>
          </p:grpSpPr>
          <p:sp>
            <p:nvSpPr>
              <p:cNvPr id="149" name="object 109"/>
              <p:cNvSpPr/>
              <p:nvPr/>
            </p:nvSpPr>
            <p:spPr>
              <a:xfrm>
                <a:off x="6042761" y="5076050"/>
                <a:ext cx="5020120" cy="674370"/>
              </a:xfrm>
              <a:custGeom>
                <a:avLst/>
                <a:gdLst/>
                <a:ahLst/>
                <a:cxnLst/>
                <a:rect l="l" t="t" r="r" b="b"/>
                <a:pathLst>
                  <a:path w="4015740" h="674370">
                    <a:moveTo>
                      <a:pt x="0" y="674242"/>
                    </a:moveTo>
                    <a:lnTo>
                      <a:pt x="0" y="0"/>
                    </a:lnTo>
                    <a:lnTo>
                      <a:pt x="4015638" y="0"/>
                    </a:lnTo>
                    <a:lnTo>
                      <a:pt x="4015638" y="674242"/>
                    </a:lnTo>
                    <a:lnTo>
                      <a:pt x="0" y="674242"/>
                    </a:lnTo>
                    <a:close/>
                  </a:path>
                </a:pathLst>
              </a:custGeom>
              <a:solidFill>
                <a:srgbClr val="3A8DDE">
                  <a:alpha val="9999"/>
                </a:srgbClr>
              </a:solidFill>
            </p:spPr>
            <p:txBody>
              <a:bodyPr wrap="square" lIns="0" tIns="0" rIns="0" bIns="0" rtlCol="0"/>
              <a:lstStyle/>
              <a:p>
                <a:endParaRPr sz="1350" dirty="0"/>
              </a:p>
            </p:txBody>
          </p:sp>
          <p:sp>
            <p:nvSpPr>
              <p:cNvPr id="150" name="object 110"/>
              <p:cNvSpPr/>
              <p:nvPr/>
            </p:nvSpPr>
            <p:spPr>
              <a:xfrm>
                <a:off x="6010846" y="4898415"/>
                <a:ext cx="1658899" cy="227330"/>
              </a:xfrm>
              <a:prstGeom prst="rect">
                <a:avLst/>
              </a:prstGeom>
              <a:blipFill>
                <a:blip r:embed="rId22" cstate="print"/>
                <a:stretch>
                  <a:fillRect/>
                </a:stretch>
              </a:blipFill>
            </p:spPr>
            <p:txBody>
              <a:bodyPr wrap="square" lIns="0" tIns="0" rIns="0" bIns="0" rtlCol="0"/>
              <a:lstStyle/>
              <a:p>
                <a:endParaRPr sz="1350" dirty="0"/>
              </a:p>
            </p:txBody>
          </p:sp>
          <p:sp>
            <p:nvSpPr>
              <p:cNvPr id="151" name="object 111"/>
              <p:cNvSpPr/>
              <p:nvPr/>
            </p:nvSpPr>
            <p:spPr>
              <a:xfrm>
                <a:off x="5942073" y="4921185"/>
                <a:ext cx="149860" cy="182245"/>
              </a:xfrm>
              <a:custGeom>
                <a:avLst/>
                <a:gdLst/>
                <a:ahLst/>
                <a:cxnLst/>
                <a:rect l="l" t="t" r="r" b="b"/>
                <a:pathLst>
                  <a:path w="149860" h="182245">
                    <a:moveTo>
                      <a:pt x="149783" y="0"/>
                    </a:moveTo>
                    <a:lnTo>
                      <a:pt x="0" y="91643"/>
                    </a:lnTo>
                    <a:lnTo>
                      <a:pt x="149783" y="181787"/>
                    </a:lnTo>
                    <a:lnTo>
                      <a:pt x="149783" y="0"/>
                    </a:lnTo>
                    <a:close/>
                  </a:path>
                </a:pathLst>
              </a:custGeom>
              <a:solidFill>
                <a:srgbClr val="FF8300"/>
              </a:solidFill>
            </p:spPr>
            <p:txBody>
              <a:bodyPr wrap="square" lIns="0" tIns="0" rIns="0" bIns="0" rtlCol="0"/>
              <a:lstStyle/>
              <a:p>
                <a:endParaRPr sz="1350" dirty="0"/>
              </a:p>
            </p:txBody>
          </p:sp>
        </p:grpSp>
        <p:sp>
          <p:nvSpPr>
            <p:cNvPr id="152" name="object 112"/>
            <p:cNvSpPr txBox="1"/>
            <p:nvPr/>
          </p:nvSpPr>
          <p:spPr>
            <a:xfrm>
              <a:off x="5471494" y="3424166"/>
              <a:ext cx="2333150" cy="610616"/>
            </a:xfrm>
            <a:prstGeom prst="rect">
              <a:avLst/>
            </a:prstGeom>
          </p:spPr>
          <p:txBody>
            <a:bodyPr vert="horz" wrap="square" lIns="0" tIns="9525" rIns="0" bIns="0" rtlCol="0">
              <a:spAutoFit/>
            </a:bodyPr>
            <a:lstStyle/>
            <a:p>
              <a:pPr marL="9525">
                <a:spcBef>
                  <a:spcPts val="75"/>
                </a:spcBef>
              </a:pPr>
              <a:r>
                <a:rPr sz="675" b="1" spc="8" dirty="0">
                  <a:solidFill>
                    <a:srgbClr val="FFFFFF"/>
                  </a:solidFill>
                  <a:latin typeface="Arial"/>
                  <a:cs typeface="Arial"/>
                </a:rPr>
                <a:t>Storage </a:t>
              </a:r>
              <a:r>
                <a:rPr sz="675" b="1" spc="11" dirty="0">
                  <a:solidFill>
                    <a:srgbClr val="FFFFFF"/>
                  </a:solidFill>
                  <a:latin typeface="Arial"/>
                  <a:cs typeface="Arial"/>
                </a:rPr>
                <a:t>and</a:t>
              </a:r>
              <a:r>
                <a:rPr sz="675" b="1" spc="-79" dirty="0">
                  <a:solidFill>
                    <a:srgbClr val="FFFFFF"/>
                  </a:solidFill>
                  <a:latin typeface="Arial"/>
                  <a:cs typeface="Arial"/>
                </a:rPr>
                <a:t> </a:t>
              </a:r>
              <a:r>
                <a:rPr sz="675" b="1" spc="8" dirty="0">
                  <a:solidFill>
                    <a:srgbClr val="FFFFFF"/>
                  </a:solidFill>
                  <a:latin typeface="Arial"/>
                  <a:cs typeface="Arial"/>
                </a:rPr>
                <a:t>Transport</a:t>
              </a:r>
              <a:endParaRPr sz="675" dirty="0">
                <a:latin typeface="Arial"/>
                <a:cs typeface="Arial"/>
              </a:endParaRPr>
            </a:p>
            <a:p>
              <a:pPr>
                <a:spcBef>
                  <a:spcPts val="26"/>
                </a:spcBef>
              </a:pPr>
              <a:endParaRPr sz="638" dirty="0">
                <a:latin typeface="Arial"/>
                <a:cs typeface="Arial"/>
              </a:endParaRPr>
            </a:p>
            <a:p>
              <a:pPr marL="20955" marR="3810"/>
              <a:r>
                <a:rPr sz="900" dirty="0">
                  <a:solidFill>
                    <a:srgbClr val="231F20"/>
                  </a:solidFill>
                  <a:latin typeface="Museo Sans 300"/>
                  <a:cs typeface="Museo Sans 300"/>
                </a:rPr>
                <a:t>Some RNA vaccines must be </a:t>
              </a:r>
              <a:r>
                <a:rPr sz="900" spc="-4" dirty="0">
                  <a:solidFill>
                    <a:srgbClr val="231F20"/>
                  </a:solidFill>
                  <a:latin typeface="Museo Sans 300"/>
                  <a:cs typeface="Museo Sans 300"/>
                </a:rPr>
                <a:t>stored at </a:t>
              </a:r>
              <a:r>
                <a:rPr sz="900" dirty="0">
                  <a:solidFill>
                    <a:srgbClr val="231F20"/>
                  </a:solidFill>
                  <a:latin typeface="Museo Sans 300"/>
                  <a:cs typeface="Museo Sans 300"/>
                </a:rPr>
                <a:t>low </a:t>
              </a:r>
              <a:r>
                <a:rPr sz="900" spc="-4" dirty="0">
                  <a:solidFill>
                    <a:srgbClr val="231F20"/>
                  </a:solidFill>
                  <a:latin typeface="Museo Sans 300"/>
                  <a:cs typeface="Museo Sans 300"/>
                </a:rPr>
                <a:t>temperatures </a:t>
              </a:r>
              <a:r>
                <a:rPr sz="900" dirty="0">
                  <a:solidFill>
                    <a:srgbClr val="231F20"/>
                  </a:solidFill>
                  <a:latin typeface="Museo Sans 300"/>
                  <a:cs typeface="Museo Sans 300"/>
                </a:rPr>
                <a:t>to  </a:t>
              </a:r>
              <a:r>
                <a:rPr sz="900" spc="-4" dirty="0">
                  <a:solidFill>
                    <a:srgbClr val="231F20"/>
                  </a:solidFill>
                  <a:latin typeface="Museo Sans 300"/>
                  <a:cs typeface="Museo Sans 300"/>
                </a:rPr>
                <a:t>remain </a:t>
              </a:r>
              <a:r>
                <a:rPr sz="900" dirty="0">
                  <a:solidFill>
                    <a:srgbClr val="231F20"/>
                  </a:solidFill>
                  <a:latin typeface="Museo Sans 300"/>
                  <a:cs typeface="Museo Sans 300"/>
                </a:rPr>
                <a:t>stable, which </a:t>
              </a:r>
              <a:r>
                <a:rPr sz="900" spc="-4" dirty="0">
                  <a:solidFill>
                    <a:srgbClr val="231F20"/>
                  </a:solidFill>
                  <a:latin typeface="Museo Sans 300"/>
                  <a:cs typeface="Museo Sans 300"/>
                </a:rPr>
                <a:t>makes </a:t>
              </a:r>
              <a:r>
                <a:rPr sz="900" dirty="0">
                  <a:solidFill>
                    <a:srgbClr val="231F20"/>
                  </a:solidFill>
                  <a:latin typeface="Museo Sans 300"/>
                  <a:cs typeface="Museo Sans 300"/>
                </a:rPr>
                <a:t>storage and transport </a:t>
              </a:r>
              <a:r>
                <a:rPr sz="900" spc="-4" dirty="0">
                  <a:solidFill>
                    <a:srgbClr val="231F20"/>
                  </a:solidFill>
                  <a:latin typeface="Museo Sans 300"/>
                  <a:cs typeface="Museo Sans 300"/>
                </a:rPr>
                <a:t>more  </a:t>
              </a:r>
              <a:r>
                <a:rPr sz="900" dirty="0">
                  <a:solidFill>
                    <a:srgbClr val="231F20"/>
                  </a:solidFill>
                  <a:latin typeface="Museo Sans 300"/>
                  <a:cs typeface="Museo Sans 300"/>
                </a:rPr>
                <a:t>challenging.</a:t>
              </a:r>
              <a:endParaRPr sz="900" dirty="0">
                <a:latin typeface="Museo Sans 300"/>
                <a:cs typeface="Museo Sans 300"/>
              </a:endParaRPr>
            </a:p>
          </p:txBody>
        </p:sp>
        <p:grpSp>
          <p:nvGrpSpPr>
            <p:cNvPr id="153" name="object 113"/>
            <p:cNvGrpSpPr/>
            <p:nvPr/>
          </p:nvGrpSpPr>
          <p:grpSpPr>
            <a:xfrm>
              <a:off x="4647882" y="3286841"/>
              <a:ext cx="538163" cy="678656"/>
              <a:chOff x="5102948" y="4740499"/>
              <a:chExt cx="717550" cy="904875"/>
            </a:xfrm>
          </p:grpSpPr>
          <p:sp>
            <p:nvSpPr>
              <p:cNvPr id="154" name="object 114"/>
              <p:cNvSpPr/>
              <p:nvPr/>
            </p:nvSpPr>
            <p:spPr>
              <a:xfrm>
                <a:off x="5102948" y="4823447"/>
                <a:ext cx="717448" cy="717461"/>
              </a:xfrm>
              <a:prstGeom prst="rect">
                <a:avLst/>
              </a:prstGeom>
              <a:blipFill>
                <a:blip r:embed="rId23" cstate="print"/>
                <a:stretch>
                  <a:fillRect/>
                </a:stretch>
              </a:blipFill>
            </p:spPr>
            <p:txBody>
              <a:bodyPr wrap="square" lIns="0" tIns="0" rIns="0" bIns="0" rtlCol="0"/>
              <a:lstStyle/>
              <a:p>
                <a:endParaRPr sz="1350" dirty="0"/>
              </a:p>
            </p:txBody>
          </p:sp>
          <p:sp>
            <p:nvSpPr>
              <p:cNvPr id="155" name="object 115"/>
              <p:cNvSpPr/>
              <p:nvPr/>
            </p:nvSpPr>
            <p:spPr>
              <a:xfrm>
                <a:off x="5264570" y="4740499"/>
                <a:ext cx="394335" cy="904875"/>
              </a:xfrm>
              <a:custGeom>
                <a:avLst/>
                <a:gdLst/>
                <a:ahLst/>
                <a:cxnLst/>
                <a:rect l="l" t="t" r="r" b="b"/>
                <a:pathLst>
                  <a:path w="394335" h="904875">
                    <a:moveTo>
                      <a:pt x="197104" y="0"/>
                    </a:moveTo>
                    <a:lnTo>
                      <a:pt x="167923" y="5891"/>
                    </a:lnTo>
                    <a:lnTo>
                      <a:pt x="144094" y="21958"/>
                    </a:lnTo>
                    <a:lnTo>
                      <a:pt x="128027" y="45787"/>
                    </a:lnTo>
                    <a:lnTo>
                      <a:pt x="122135" y="74968"/>
                    </a:lnTo>
                    <a:lnTo>
                      <a:pt x="122135" y="525551"/>
                    </a:lnTo>
                    <a:lnTo>
                      <a:pt x="81918" y="547932"/>
                    </a:lnTo>
                    <a:lnTo>
                      <a:pt x="48189" y="578741"/>
                    </a:lnTo>
                    <a:lnTo>
                      <a:pt x="22355" y="616585"/>
                    </a:lnTo>
                    <a:lnTo>
                      <a:pt x="5823" y="660068"/>
                    </a:lnTo>
                    <a:lnTo>
                      <a:pt x="0" y="707796"/>
                    </a:lnTo>
                    <a:lnTo>
                      <a:pt x="5205" y="752983"/>
                    </a:lnTo>
                    <a:lnTo>
                      <a:pt x="20032" y="794464"/>
                    </a:lnTo>
                    <a:lnTo>
                      <a:pt x="43299" y="831057"/>
                    </a:lnTo>
                    <a:lnTo>
                      <a:pt x="73822" y="861577"/>
                    </a:lnTo>
                    <a:lnTo>
                      <a:pt x="110419" y="884842"/>
                    </a:lnTo>
                    <a:lnTo>
                      <a:pt x="151907" y="899669"/>
                    </a:lnTo>
                    <a:lnTo>
                      <a:pt x="197104" y="904875"/>
                    </a:lnTo>
                    <a:lnTo>
                      <a:pt x="242290" y="899669"/>
                    </a:lnTo>
                    <a:lnTo>
                      <a:pt x="283772" y="884842"/>
                    </a:lnTo>
                    <a:lnTo>
                      <a:pt x="320364" y="861577"/>
                    </a:lnTo>
                    <a:lnTo>
                      <a:pt x="350885" y="831057"/>
                    </a:lnTo>
                    <a:lnTo>
                      <a:pt x="374150" y="794464"/>
                    </a:lnTo>
                    <a:lnTo>
                      <a:pt x="388977" y="752983"/>
                    </a:lnTo>
                    <a:lnTo>
                      <a:pt x="394182" y="707796"/>
                    </a:lnTo>
                    <a:lnTo>
                      <a:pt x="388360" y="660068"/>
                    </a:lnTo>
                    <a:lnTo>
                      <a:pt x="371831" y="616585"/>
                    </a:lnTo>
                    <a:lnTo>
                      <a:pt x="346001" y="578741"/>
                    </a:lnTo>
                    <a:lnTo>
                      <a:pt x="312275" y="547932"/>
                    </a:lnTo>
                    <a:lnTo>
                      <a:pt x="272059" y="525551"/>
                    </a:lnTo>
                    <a:lnTo>
                      <a:pt x="272059" y="74968"/>
                    </a:lnTo>
                    <a:lnTo>
                      <a:pt x="266167" y="45787"/>
                    </a:lnTo>
                    <a:lnTo>
                      <a:pt x="250102" y="21958"/>
                    </a:lnTo>
                    <a:lnTo>
                      <a:pt x="226276" y="5891"/>
                    </a:lnTo>
                    <a:lnTo>
                      <a:pt x="197104" y="0"/>
                    </a:lnTo>
                    <a:close/>
                  </a:path>
                </a:pathLst>
              </a:custGeom>
              <a:solidFill>
                <a:srgbClr val="FFFFFF"/>
              </a:solidFill>
            </p:spPr>
            <p:txBody>
              <a:bodyPr wrap="square" lIns="0" tIns="0" rIns="0" bIns="0" rtlCol="0"/>
              <a:lstStyle/>
              <a:p>
                <a:endParaRPr sz="1350" dirty="0"/>
              </a:p>
            </p:txBody>
          </p:sp>
          <p:sp>
            <p:nvSpPr>
              <p:cNvPr id="156" name="object 116"/>
              <p:cNvSpPr/>
              <p:nvPr/>
            </p:nvSpPr>
            <p:spPr>
              <a:xfrm>
                <a:off x="5300558" y="4776480"/>
                <a:ext cx="322580" cy="833119"/>
              </a:xfrm>
              <a:custGeom>
                <a:avLst/>
                <a:gdLst/>
                <a:ahLst/>
                <a:cxnLst/>
                <a:rect l="l" t="t" r="r" b="b"/>
                <a:pathLst>
                  <a:path w="322579" h="833120">
                    <a:moveTo>
                      <a:pt x="161099" y="0"/>
                    </a:moveTo>
                    <a:lnTo>
                      <a:pt x="145951" y="3068"/>
                    </a:lnTo>
                    <a:lnTo>
                      <a:pt x="133564" y="11430"/>
                    </a:lnTo>
                    <a:lnTo>
                      <a:pt x="125203" y="23820"/>
                    </a:lnTo>
                    <a:lnTo>
                      <a:pt x="122135" y="38976"/>
                    </a:lnTo>
                    <a:lnTo>
                      <a:pt x="122135" y="513651"/>
                    </a:lnTo>
                    <a:lnTo>
                      <a:pt x="99847" y="522833"/>
                    </a:lnTo>
                    <a:lnTo>
                      <a:pt x="58657" y="547435"/>
                    </a:lnTo>
                    <a:lnTo>
                      <a:pt x="27178" y="582117"/>
                    </a:lnTo>
                    <a:lnTo>
                      <a:pt x="7071" y="624399"/>
                    </a:lnTo>
                    <a:lnTo>
                      <a:pt x="0" y="671804"/>
                    </a:lnTo>
                    <a:lnTo>
                      <a:pt x="5764" y="714584"/>
                    </a:lnTo>
                    <a:lnTo>
                      <a:pt x="22027" y="753057"/>
                    </a:lnTo>
                    <a:lnTo>
                      <a:pt x="47240" y="785674"/>
                    </a:lnTo>
                    <a:lnTo>
                      <a:pt x="79855" y="810888"/>
                    </a:lnTo>
                    <a:lnTo>
                      <a:pt x="118324" y="827151"/>
                    </a:lnTo>
                    <a:lnTo>
                      <a:pt x="161099" y="832916"/>
                    </a:lnTo>
                    <a:lnTo>
                      <a:pt x="203879" y="827151"/>
                    </a:lnTo>
                    <a:lnTo>
                      <a:pt x="242352" y="810888"/>
                    </a:lnTo>
                    <a:lnTo>
                      <a:pt x="274969" y="785674"/>
                    </a:lnTo>
                    <a:lnTo>
                      <a:pt x="300183" y="753057"/>
                    </a:lnTo>
                    <a:lnTo>
                      <a:pt x="316446" y="714584"/>
                    </a:lnTo>
                    <a:lnTo>
                      <a:pt x="322211" y="671804"/>
                    </a:lnTo>
                    <a:lnTo>
                      <a:pt x="315140" y="624399"/>
                    </a:lnTo>
                    <a:lnTo>
                      <a:pt x="295033" y="582117"/>
                    </a:lnTo>
                    <a:lnTo>
                      <a:pt x="263554" y="547435"/>
                    </a:lnTo>
                    <a:lnTo>
                      <a:pt x="222364" y="522833"/>
                    </a:lnTo>
                    <a:lnTo>
                      <a:pt x="200075" y="513651"/>
                    </a:lnTo>
                    <a:lnTo>
                      <a:pt x="200075" y="38976"/>
                    </a:lnTo>
                    <a:lnTo>
                      <a:pt x="197007" y="23820"/>
                    </a:lnTo>
                    <a:lnTo>
                      <a:pt x="188645" y="11430"/>
                    </a:lnTo>
                    <a:lnTo>
                      <a:pt x="176254" y="3068"/>
                    </a:lnTo>
                    <a:lnTo>
                      <a:pt x="161099" y="0"/>
                    </a:lnTo>
                    <a:close/>
                  </a:path>
                </a:pathLst>
              </a:custGeom>
              <a:solidFill>
                <a:srgbClr val="B9D7FF"/>
              </a:solidFill>
            </p:spPr>
            <p:txBody>
              <a:bodyPr wrap="square" lIns="0" tIns="0" rIns="0" bIns="0" rtlCol="0"/>
              <a:lstStyle/>
              <a:p>
                <a:endParaRPr sz="1350" dirty="0"/>
              </a:p>
            </p:txBody>
          </p:sp>
          <p:sp>
            <p:nvSpPr>
              <p:cNvPr id="157" name="object 117"/>
              <p:cNvSpPr/>
              <p:nvPr/>
            </p:nvSpPr>
            <p:spPr>
              <a:xfrm>
                <a:off x="5300561" y="5218389"/>
                <a:ext cx="322580" cy="391160"/>
              </a:xfrm>
              <a:custGeom>
                <a:avLst/>
                <a:gdLst/>
                <a:ahLst/>
                <a:cxnLst/>
                <a:rect l="l" t="t" r="r" b="b"/>
                <a:pathLst>
                  <a:path w="322579" h="391160">
                    <a:moveTo>
                      <a:pt x="200075" y="0"/>
                    </a:moveTo>
                    <a:lnTo>
                      <a:pt x="122123" y="0"/>
                    </a:lnTo>
                    <a:lnTo>
                      <a:pt x="122123" y="71755"/>
                    </a:lnTo>
                    <a:lnTo>
                      <a:pt x="99847" y="80924"/>
                    </a:lnTo>
                    <a:lnTo>
                      <a:pt x="58657" y="105526"/>
                    </a:lnTo>
                    <a:lnTo>
                      <a:pt x="27178" y="140208"/>
                    </a:lnTo>
                    <a:lnTo>
                      <a:pt x="7071" y="182490"/>
                    </a:lnTo>
                    <a:lnTo>
                      <a:pt x="0" y="229895"/>
                    </a:lnTo>
                    <a:lnTo>
                      <a:pt x="5764" y="272680"/>
                    </a:lnTo>
                    <a:lnTo>
                      <a:pt x="22027" y="311153"/>
                    </a:lnTo>
                    <a:lnTo>
                      <a:pt x="47240" y="343769"/>
                    </a:lnTo>
                    <a:lnTo>
                      <a:pt x="79855" y="368982"/>
                    </a:lnTo>
                    <a:lnTo>
                      <a:pt x="118324" y="385243"/>
                    </a:lnTo>
                    <a:lnTo>
                      <a:pt x="161099" y="391007"/>
                    </a:lnTo>
                    <a:lnTo>
                      <a:pt x="203878" y="385243"/>
                    </a:lnTo>
                    <a:lnTo>
                      <a:pt x="242348" y="368982"/>
                    </a:lnTo>
                    <a:lnTo>
                      <a:pt x="274962" y="343769"/>
                    </a:lnTo>
                    <a:lnTo>
                      <a:pt x="300173" y="311153"/>
                    </a:lnTo>
                    <a:lnTo>
                      <a:pt x="316434" y="272680"/>
                    </a:lnTo>
                    <a:lnTo>
                      <a:pt x="322199" y="229895"/>
                    </a:lnTo>
                    <a:lnTo>
                      <a:pt x="315127" y="182490"/>
                    </a:lnTo>
                    <a:lnTo>
                      <a:pt x="295022" y="140208"/>
                    </a:lnTo>
                    <a:lnTo>
                      <a:pt x="263547" y="105526"/>
                    </a:lnTo>
                    <a:lnTo>
                      <a:pt x="222364" y="80924"/>
                    </a:lnTo>
                    <a:lnTo>
                      <a:pt x="200075" y="71755"/>
                    </a:lnTo>
                    <a:lnTo>
                      <a:pt x="200075" y="0"/>
                    </a:lnTo>
                    <a:close/>
                  </a:path>
                </a:pathLst>
              </a:custGeom>
              <a:solidFill>
                <a:srgbClr val="3A8DDE"/>
              </a:solidFill>
            </p:spPr>
            <p:txBody>
              <a:bodyPr wrap="square" lIns="0" tIns="0" rIns="0" bIns="0" rtlCol="0"/>
              <a:lstStyle/>
              <a:p>
                <a:endParaRPr sz="1350" dirty="0"/>
              </a:p>
            </p:txBody>
          </p:sp>
          <p:sp>
            <p:nvSpPr>
              <p:cNvPr id="158" name="object 118"/>
              <p:cNvSpPr/>
              <p:nvPr/>
            </p:nvSpPr>
            <p:spPr>
              <a:xfrm>
                <a:off x="5392648" y="5373480"/>
                <a:ext cx="138029" cy="156641"/>
              </a:xfrm>
              <a:prstGeom prst="rect">
                <a:avLst/>
              </a:prstGeom>
              <a:blipFill>
                <a:blip r:embed="rId24" cstate="print"/>
                <a:stretch>
                  <a:fillRect/>
                </a:stretch>
              </a:blipFill>
            </p:spPr>
            <p:txBody>
              <a:bodyPr wrap="square" lIns="0" tIns="0" rIns="0" bIns="0" rtlCol="0"/>
              <a:lstStyle/>
              <a:p>
                <a:endParaRPr sz="1350" dirty="0"/>
              </a:p>
            </p:txBody>
          </p:sp>
        </p:grpSp>
        <p:pic>
          <p:nvPicPr>
            <p:cNvPr id="3" name="Picture 2"/>
            <p:cNvPicPr>
              <a:picLocks noChangeAspect="1"/>
            </p:cNvPicPr>
            <p:nvPr/>
          </p:nvPicPr>
          <p:blipFill>
            <a:blip r:embed="rId25"/>
            <a:stretch>
              <a:fillRect/>
            </a:stretch>
          </p:blipFill>
          <p:spPr>
            <a:xfrm>
              <a:off x="5185968" y="5343049"/>
              <a:ext cx="2923943" cy="424444"/>
            </a:xfrm>
            <a:prstGeom prst="rect">
              <a:avLst/>
            </a:prstGeom>
          </p:spPr>
        </p:pic>
        <p:sp>
          <p:nvSpPr>
            <p:cNvPr id="159" name="object 14"/>
            <p:cNvSpPr/>
            <p:nvPr/>
          </p:nvSpPr>
          <p:spPr>
            <a:xfrm>
              <a:off x="4914901" y="4657249"/>
              <a:ext cx="4237871" cy="267406"/>
            </a:xfrm>
            <a:custGeom>
              <a:avLst/>
              <a:gdLst/>
              <a:ahLst/>
              <a:cxnLst/>
              <a:rect l="l" t="t" r="r" b="b"/>
              <a:pathLst>
                <a:path w="4756150" h="792479">
                  <a:moveTo>
                    <a:pt x="4755642" y="0"/>
                  </a:moveTo>
                  <a:lnTo>
                    <a:pt x="0" y="0"/>
                  </a:lnTo>
                  <a:lnTo>
                    <a:pt x="0" y="792403"/>
                  </a:lnTo>
                  <a:lnTo>
                    <a:pt x="4755642" y="792403"/>
                  </a:lnTo>
                  <a:lnTo>
                    <a:pt x="4755642" y="0"/>
                  </a:lnTo>
                  <a:close/>
                </a:path>
              </a:pathLst>
            </a:custGeom>
            <a:solidFill>
              <a:srgbClr val="3A8DDE">
                <a:alpha val="9999"/>
              </a:srgbClr>
            </a:solidFill>
          </p:spPr>
          <p:txBody>
            <a:bodyPr wrap="square" lIns="0" tIns="0" rIns="0" bIns="0" rtlCol="0"/>
            <a:lstStyle/>
            <a:p>
              <a:endParaRPr sz="1350" dirty="0"/>
            </a:p>
          </p:txBody>
        </p:sp>
        <p:sp>
          <p:nvSpPr>
            <p:cNvPr id="160" name="object 14"/>
            <p:cNvSpPr/>
            <p:nvPr/>
          </p:nvSpPr>
          <p:spPr>
            <a:xfrm>
              <a:off x="4926403" y="5102309"/>
              <a:ext cx="4226369" cy="225392"/>
            </a:xfrm>
            <a:custGeom>
              <a:avLst/>
              <a:gdLst/>
              <a:ahLst/>
              <a:cxnLst/>
              <a:rect l="l" t="t" r="r" b="b"/>
              <a:pathLst>
                <a:path w="4756150" h="792479">
                  <a:moveTo>
                    <a:pt x="4755642" y="0"/>
                  </a:moveTo>
                  <a:lnTo>
                    <a:pt x="0" y="0"/>
                  </a:lnTo>
                  <a:lnTo>
                    <a:pt x="0" y="792403"/>
                  </a:lnTo>
                  <a:lnTo>
                    <a:pt x="4755642" y="792403"/>
                  </a:lnTo>
                  <a:lnTo>
                    <a:pt x="4755642" y="0"/>
                  </a:lnTo>
                  <a:close/>
                </a:path>
              </a:pathLst>
            </a:custGeom>
            <a:solidFill>
              <a:srgbClr val="3A8DDE">
                <a:alpha val="9999"/>
              </a:srgbClr>
            </a:solidFill>
          </p:spPr>
          <p:txBody>
            <a:bodyPr wrap="square" lIns="0" tIns="0" rIns="0" bIns="0" rtlCol="0"/>
            <a:lstStyle/>
            <a:p>
              <a:endParaRPr sz="1350" dirty="0"/>
            </a:p>
          </p:txBody>
        </p:sp>
        <p:sp>
          <p:nvSpPr>
            <p:cNvPr id="161" name="object 11"/>
            <p:cNvSpPr/>
            <p:nvPr/>
          </p:nvSpPr>
          <p:spPr>
            <a:xfrm rot="5400000">
              <a:off x="-1588213" y="3215264"/>
              <a:ext cx="3656971" cy="256765"/>
            </a:xfrm>
            <a:prstGeom prst="rect">
              <a:avLst/>
            </a:prstGeom>
            <a:blipFill>
              <a:blip r:embed="rId17" cstate="print"/>
              <a:stretch>
                <a:fillRect/>
              </a:stretch>
            </a:blipFill>
          </p:spPr>
          <p:txBody>
            <a:bodyPr wrap="square" lIns="0" tIns="0" rIns="0" bIns="0" rtlCol="0"/>
            <a:lstStyle/>
            <a:p>
              <a:endParaRPr sz="1350" dirty="0"/>
            </a:p>
          </p:txBody>
        </p:sp>
        <p:sp>
          <p:nvSpPr>
            <p:cNvPr id="162" name="object 11"/>
            <p:cNvSpPr/>
            <p:nvPr/>
          </p:nvSpPr>
          <p:spPr>
            <a:xfrm rot="5400000">
              <a:off x="3104239" y="2604373"/>
              <a:ext cx="2619014" cy="256572"/>
            </a:xfrm>
            <a:prstGeom prst="rect">
              <a:avLst/>
            </a:prstGeom>
            <a:blipFill>
              <a:blip r:embed="rId17" cstate="print"/>
              <a:stretch>
                <a:fillRect/>
              </a:stretch>
            </a:blipFill>
          </p:spPr>
          <p:txBody>
            <a:bodyPr wrap="square" lIns="0" tIns="0" rIns="0" bIns="0" rtlCol="0"/>
            <a:lstStyle/>
            <a:p>
              <a:endParaRPr sz="1350" dirty="0"/>
            </a:p>
          </p:txBody>
        </p:sp>
        <p:sp>
          <p:nvSpPr>
            <p:cNvPr id="163" name="object 13"/>
            <p:cNvSpPr txBox="1"/>
            <p:nvPr/>
          </p:nvSpPr>
          <p:spPr>
            <a:xfrm rot="5400000">
              <a:off x="-874657" y="3436484"/>
              <a:ext cx="2226952" cy="196460"/>
            </a:xfrm>
            <a:prstGeom prst="rect">
              <a:avLst/>
            </a:prstGeom>
          </p:spPr>
          <p:txBody>
            <a:bodyPr vert="horz" wrap="square" lIns="0" tIns="9525" rIns="0" bIns="0" rtlCol="0">
              <a:spAutoFit/>
            </a:bodyPr>
            <a:lstStyle/>
            <a:p>
              <a:pPr marL="9525">
                <a:spcBef>
                  <a:spcPts val="75"/>
                </a:spcBef>
              </a:pPr>
              <a:r>
                <a:rPr lang="en-US" sz="1050" b="1" spc="-19" dirty="0">
                  <a:solidFill>
                    <a:srgbClr val="FFFFFF"/>
                  </a:solidFill>
                  <a:latin typeface="Arial"/>
                  <a:cs typeface="Arial"/>
                </a:rPr>
                <a:t>What  are RNA Vaccines?</a:t>
              </a:r>
              <a:endParaRPr sz="1050" dirty="0">
                <a:latin typeface="Arial"/>
                <a:cs typeface="Arial"/>
              </a:endParaRPr>
            </a:p>
          </p:txBody>
        </p:sp>
        <p:sp>
          <p:nvSpPr>
            <p:cNvPr id="164" name="object 13"/>
            <p:cNvSpPr txBox="1"/>
            <p:nvPr/>
          </p:nvSpPr>
          <p:spPr>
            <a:xfrm rot="5400000">
              <a:off x="3198242" y="2727793"/>
              <a:ext cx="2477798" cy="196460"/>
            </a:xfrm>
            <a:prstGeom prst="rect">
              <a:avLst/>
            </a:prstGeom>
          </p:spPr>
          <p:txBody>
            <a:bodyPr vert="horz" wrap="square" lIns="0" tIns="9525" rIns="0" bIns="0" rtlCol="0">
              <a:spAutoFit/>
            </a:bodyPr>
            <a:lstStyle/>
            <a:p>
              <a:pPr marL="9525">
                <a:spcBef>
                  <a:spcPts val="75"/>
                </a:spcBef>
              </a:pPr>
              <a:r>
                <a:rPr sz="1050" b="1" spc="-19" dirty="0">
                  <a:solidFill>
                    <a:srgbClr val="FFFFFF"/>
                  </a:solidFill>
                  <a:latin typeface="Arial"/>
                  <a:cs typeface="Arial"/>
                </a:rPr>
                <a:t>RNA </a:t>
              </a:r>
              <a:r>
                <a:rPr sz="1050" b="1" spc="-8" dirty="0">
                  <a:solidFill>
                    <a:srgbClr val="FFFFFF"/>
                  </a:solidFill>
                  <a:latin typeface="Arial"/>
                  <a:cs typeface="Arial"/>
                </a:rPr>
                <a:t>Vaccines</a:t>
              </a:r>
              <a:r>
                <a:rPr lang="en-US" sz="1050" b="1" spc="-8" dirty="0">
                  <a:solidFill>
                    <a:srgbClr val="FFFFFF"/>
                  </a:solidFill>
                  <a:latin typeface="Arial"/>
                  <a:cs typeface="Arial"/>
                </a:rPr>
                <a:t>: Benefits &amp; Challenges </a:t>
              </a:r>
              <a:endParaRPr sz="1050" dirty="0">
                <a:latin typeface="Arial"/>
                <a:cs typeface="Arial"/>
              </a:endParaRPr>
            </a:p>
          </p:txBody>
        </p:sp>
      </p:grpSp>
    </p:spTree>
    <p:extLst>
      <p:ext uri="{BB962C8B-B14F-4D97-AF65-F5344CB8AC3E}">
        <p14:creationId xmlns:p14="http://schemas.microsoft.com/office/powerpoint/2010/main" val="3525989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B82000D-52EA-4881-92EF-6F4D8F788D2F}"/>
              </a:ext>
            </a:extLst>
          </p:cNvPr>
          <p:cNvSpPr txBox="1">
            <a:spLocks/>
          </p:cNvSpPr>
          <p:nvPr/>
        </p:nvSpPr>
        <p:spPr>
          <a:xfrm>
            <a:off x="457199" y="11430"/>
            <a:ext cx="8229600" cy="1143000"/>
          </a:xfrm>
          <a:prstGeom prst="rect">
            <a:avLst/>
          </a:prstGeom>
        </p:spPr>
        <p:txBody>
          <a:bodyPr anchor="ctr"/>
          <a:lstStyle>
            <a:lvl1pPr algn="l" defTabSz="457200" rtl="0" eaLnBrk="1" latinLnBrk="0" hangingPunct="1">
              <a:spcBef>
                <a:spcPct val="0"/>
              </a:spcBef>
              <a:buNone/>
              <a:defRPr sz="4400" b="1" i="0" kern="1200">
                <a:solidFill>
                  <a:srgbClr val="162C54"/>
                </a:solidFill>
                <a:latin typeface="Proxima Nova" panose="020B0503030502060204" pitchFamily="34" charset="0"/>
                <a:ea typeface="+mj-ea"/>
                <a:cs typeface="Arial" panose="020B0604020202020204" pitchFamily="34" charset="0"/>
              </a:defRPr>
            </a:lvl1pPr>
          </a:lstStyle>
          <a:p>
            <a:r>
              <a:rPr lang="en-US" sz="3600" dirty="0">
                <a:solidFill>
                  <a:srgbClr val="468BCA"/>
                </a:solidFill>
                <a:latin typeface="+mj-lt"/>
                <a:cs typeface="+mj-cs"/>
              </a:rPr>
              <a:t>Status: Vaccine Development</a:t>
            </a:r>
          </a:p>
        </p:txBody>
      </p:sp>
      <p:sp>
        <p:nvSpPr>
          <p:cNvPr id="5" name="Content Placeholder 2">
            <a:extLst>
              <a:ext uri="{FF2B5EF4-FFF2-40B4-BE49-F238E27FC236}">
                <a16:creationId xmlns:a16="http://schemas.microsoft.com/office/drawing/2014/main" id="{4DD52666-AA6D-4A6B-A3CD-9F9DEC8C448A}"/>
              </a:ext>
            </a:extLst>
          </p:cNvPr>
          <p:cNvSpPr txBox="1">
            <a:spLocks/>
          </p:cNvSpPr>
          <p:nvPr/>
        </p:nvSpPr>
        <p:spPr>
          <a:xfrm>
            <a:off x="1485899" y="1884442"/>
            <a:ext cx="6172200" cy="48037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solidFill>
                  <a:srgbClr val="155CA0"/>
                </a:solidFill>
                <a:latin typeface="Proxima Nova"/>
              </a:rPr>
              <a:t>TERMINOLOGY: REACTOGENICITY</a:t>
            </a:r>
          </a:p>
          <a:p>
            <a:pPr algn="l"/>
            <a:endParaRPr lang="en-US" b="1" dirty="0">
              <a:solidFill>
                <a:srgbClr val="155CA0"/>
              </a:solidFill>
              <a:latin typeface="Proxima Nova"/>
            </a:endParaRPr>
          </a:p>
          <a:p>
            <a:pPr algn="l"/>
            <a:r>
              <a:rPr lang="en-US" sz="2100" b="1" dirty="0">
                <a:solidFill>
                  <a:schemeClr val="accent5">
                    <a:lumMod val="75000"/>
                  </a:schemeClr>
                </a:solidFill>
                <a:latin typeface="Proxima Nova"/>
              </a:rPr>
              <a:t>In clinical trials, the term reactogenicity refers to the property of a vaccine, that being, the ability to produce common, "expected" adverse reactions, especially excessive immunological responses and associated signs and symptoms, including fever and sore arm at injection site. Other manifestations of reactogenicity typically identified in such trials include bruising, redness, induration, and swelling.</a:t>
            </a:r>
          </a:p>
          <a:p>
            <a:endParaRPr lang="en-US" sz="2100" b="1" dirty="0">
              <a:solidFill>
                <a:srgbClr val="155CA0"/>
              </a:solidFill>
              <a:latin typeface="Proxima Nova"/>
            </a:endParaRPr>
          </a:p>
          <a:p>
            <a:endParaRPr lang="en-US" sz="2100" b="1" dirty="0">
              <a:solidFill>
                <a:srgbClr val="155CA0"/>
              </a:solidFill>
              <a:latin typeface="Proxima Nova"/>
            </a:endParaRPr>
          </a:p>
        </p:txBody>
      </p:sp>
      <p:sp>
        <p:nvSpPr>
          <p:cNvPr id="2" name="Slide Number Placeholder 1"/>
          <p:cNvSpPr>
            <a:spLocks noGrp="1"/>
          </p:cNvSpPr>
          <p:nvPr>
            <p:ph type="sldNum" sz="quarter" idx="12"/>
          </p:nvPr>
        </p:nvSpPr>
        <p:spPr/>
        <p:txBody>
          <a:bodyPr/>
          <a:lstStyle/>
          <a:p>
            <a:fld id="{20C484ED-A91E-1E49-92DB-7BC70DE2B338}" type="slidenum">
              <a:rPr lang="en-US" smtClean="0"/>
              <a:t>11</a:t>
            </a:fld>
            <a:endParaRPr lang="en-US" dirty="0"/>
          </a:p>
        </p:txBody>
      </p:sp>
      <p:cxnSp>
        <p:nvCxnSpPr>
          <p:cNvPr id="6" name="Straight Connector 5">
            <a:extLst>
              <a:ext uri="{FF2B5EF4-FFF2-40B4-BE49-F238E27FC236}">
                <a16:creationId xmlns:a16="http://schemas.microsoft.com/office/drawing/2014/main" id="{B2CF4DB3-31F6-9A4B-9DBF-8F94A93B03C1}"/>
              </a:ext>
            </a:extLst>
          </p:cNvPr>
          <p:cNvCxnSpPr>
            <a:cxnSpLocks/>
          </p:cNvCxnSpPr>
          <p:nvPr/>
        </p:nvCxnSpPr>
        <p:spPr>
          <a:xfrm>
            <a:off x="0" y="914400"/>
            <a:ext cx="457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2749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B82000D-52EA-4881-92EF-6F4D8F788D2F}"/>
              </a:ext>
            </a:extLst>
          </p:cNvPr>
          <p:cNvSpPr txBox="1">
            <a:spLocks/>
          </p:cNvSpPr>
          <p:nvPr/>
        </p:nvSpPr>
        <p:spPr>
          <a:xfrm>
            <a:off x="457199" y="0"/>
            <a:ext cx="8229600" cy="1143000"/>
          </a:xfrm>
          <a:prstGeom prst="rect">
            <a:avLst/>
          </a:prstGeom>
        </p:spPr>
        <p:txBody>
          <a:bodyPr anchor="ctr"/>
          <a:lstStyle>
            <a:lvl1pPr algn="l" defTabSz="457200" rtl="0" eaLnBrk="1" latinLnBrk="0" hangingPunct="1">
              <a:spcBef>
                <a:spcPct val="0"/>
              </a:spcBef>
              <a:buNone/>
              <a:defRPr sz="4400" b="1" i="0" kern="1200">
                <a:solidFill>
                  <a:srgbClr val="162C54"/>
                </a:solidFill>
                <a:latin typeface="Proxima Nova" panose="020B0503030502060204" pitchFamily="34" charset="0"/>
                <a:ea typeface="+mj-ea"/>
                <a:cs typeface="Arial" panose="020B0604020202020204" pitchFamily="34" charset="0"/>
              </a:defRPr>
            </a:lvl1pPr>
          </a:lstStyle>
          <a:p>
            <a:r>
              <a:rPr lang="en-US" sz="3600" dirty="0">
                <a:solidFill>
                  <a:srgbClr val="468BCA"/>
                </a:solidFill>
                <a:latin typeface="+mj-lt"/>
                <a:cs typeface="+mj-cs"/>
              </a:rPr>
              <a:t>Status: Vaccine Development</a:t>
            </a:r>
          </a:p>
        </p:txBody>
      </p:sp>
      <p:sp>
        <p:nvSpPr>
          <p:cNvPr id="5" name="Content Placeholder 2">
            <a:extLst>
              <a:ext uri="{FF2B5EF4-FFF2-40B4-BE49-F238E27FC236}">
                <a16:creationId xmlns:a16="http://schemas.microsoft.com/office/drawing/2014/main" id="{4DD52666-AA6D-4A6B-A3CD-9F9DEC8C448A}"/>
              </a:ext>
            </a:extLst>
          </p:cNvPr>
          <p:cNvSpPr txBox="1">
            <a:spLocks/>
          </p:cNvSpPr>
          <p:nvPr/>
        </p:nvSpPr>
        <p:spPr>
          <a:xfrm>
            <a:off x="171451" y="1066801"/>
            <a:ext cx="7486649" cy="5657274"/>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solidFill>
                  <a:srgbClr val="155CA0"/>
                </a:solidFill>
                <a:latin typeface="Proxima Nova"/>
              </a:rPr>
              <a:t>Status: </a:t>
            </a:r>
            <a:r>
              <a:rPr lang="en-US" sz="2100" b="1" dirty="0">
                <a:solidFill>
                  <a:srgbClr val="155CA0"/>
                </a:solidFill>
                <a:latin typeface="Proxima Nova"/>
              </a:rPr>
              <a:t>Pfizer/BioNTech mRNA BNT162b2</a:t>
            </a:r>
          </a:p>
          <a:p>
            <a:pPr marL="342900" indent="-342900" algn="l">
              <a:buFont typeface="Arial" panose="020B0604020202020204" pitchFamily="34" charset="0"/>
              <a:buChar char="•"/>
            </a:pPr>
            <a:r>
              <a:rPr lang="en-US" sz="2100" b="1" dirty="0">
                <a:solidFill>
                  <a:srgbClr val="155CA0"/>
                </a:solidFill>
                <a:latin typeface="Proxima Nova"/>
              </a:rPr>
              <a:t>Primary efficacy analysis demonstrates BNT162b2 to be 95% effective against COVID-19 beginning 28 days after the first dose;</a:t>
            </a:r>
          </a:p>
          <a:p>
            <a:pPr marL="342900" indent="-342900" algn="l">
              <a:buFont typeface="Arial" panose="020B0604020202020204" pitchFamily="34" charset="0"/>
              <a:buChar char="•"/>
            </a:pPr>
            <a:r>
              <a:rPr lang="en-US" sz="2100" b="1" dirty="0">
                <a:solidFill>
                  <a:srgbClr val="155CA0"/>
                </a:solidFill>
                <a:latin typeface="Proxima Nova"/>
              </a:rPr>
              <a:t>170 confirmed cases of COVID-19 were evaluated, with 162 observed in the placebo group versus 8 in the vaccine group</a:t>
            </a:r>
          </a:p>
          <a:p>
            <a:pPr marL="342900" indent="-342900" algn="l">
              <a:buFont typeface="Arial" panose="020B0604020202020204" pitchFamily="34" charset="0"/>
              <a:buChar char="•"/>
            </a:pPr>
            <a:r>
              <a:rPr lang="en-US" sz="2100" b="1" dirty="0">
                <a:solidFill>
                  <a:srgbClr val="155CA0"/>
                </a:solidFill>
                <a:latin typeface="Proxima Nova"/>
              </a:rPr>
              <a:t>Efficacy was consistent across age, gender, race and ethnicity demographics; observed efficacy in adults over 65 years of age was over 94%</a:t>
            </a:r>
          </a:p>
          <a:p>
            <a:pPr marL="342900" indent="-342900" algn="l">
              <a:buFont typeface="Arial" panose="020B0604020202020204" pitchFamily="34" charset="0"/>
              <a:buChar char="•"/>
            </a:pPr>
            <a:r>
              <a:rPr lang="en-US" sz="2100" b="1" dirty="0">
                <a:solidFill>
                  <a:srgbClr val="155CA0"/>
                </a:solidFill>
                <a:latin typeface="Proxima Nova"/>
              </a:rPr>
              <a:t>Data demonstrate vaccine was well tolerated across all populations with over 43,000 participants enrolled; no serious safety concerns observed; the only Grade 3 adverse event greater than 2% in frequency was fatigue at 3.8% and headache at 2.0%</a:t>
            </a:r>
          </a:p>
          <a:p>
            <a:pPr marL="342900" indent="-342900" algn="l">
              <a:buFont typeface="Arial" panose="020B0604020202020204" pitchFamily="34" charset="0"/>
              <a:buChar char="•"/>
            </a:pPr>
            <a:r>
              <a:rPr lang="en-US" sz="2100" b="1" dirty="0">
                <a:solidFill>
                  <a:srgbClr val="155CA0"/>
                </a:solidFill>
                <a:latin typeface="Proxima Nova"/>
              </a:rPr>
              <a:t>The companies expect to produce globally up to 50 million vaccine doses in 2020 and up to 1.3 billion doses by the end of 2021</a:t>
            </a:r>
          </a:p>
        </p:txBody>
      </p:sp>
      <p:sp>
        <p:nvSpPr>
          <p:cNvPr id="2" name="Slide Number Placeholder 1"/>
          <p:cNvSpPr>
            <a:spLocks noGrp="1"/>
          </p:cNvSpPr>
          <p:nvPr>
            <p:ph type="sldNum" sz="quarter" idx="12"/>
          </p:nvPr>
        </p:nvSpPr>
        <p:spPr/>
        <p:txBody>
          <a:bodyPr/>
          <a:lstStyle/>
          <a:p>
            <a:fld id="{20C484ED-A91E-1E49-92DB-7BC70DE2B338}" type="slidenum">
              <a:rPr lang="en-US" smtClean="0"/>
              <a:t>12</a:t>
            </a:fld>
            <a:endParaRPr lang="en-US" dirty="0"/>
          </a:p>
        </p:txBody>
      </p:sp>
      <p:cxnSp>
        <p:nvCxnSpPr>
          <p:cNvPr id="6" name="Straight Connector 5">
            <a:extLst>
              <a:ext uri="{FF2B5EF4-FFF2-40B4-BE49-F238E27FC236}">
                <a16:creationId xmlns:a16="http://schemas.microsoft.com/office/drawing/2014/main" id="{B2CF4DB3-31F6-9A4B-9DBF-8F94A93B03C1}"/>
              </a:ext>
            </a:extLst>
          </p:cNvPr>
          <p:cNvCxnSpPr>
            <a:cxnSpLocks/>
          </p:cNvCxnSpPr>
          <p:nvPr/>
        </p:nvCxnSpPr>
        <p:spPr>
          <a:xfrm>
            <a:off x="0" y="914400"/>
            <a:ext cx="457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13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B82000D-52EA-4881-92EF-6F4D8F788D2F}"/>
              </a:ext>
            </a:extLst>
          </p:cNvPr>
          <p:cNvSpPr txBox="1">
            <a:spLocks/>
          </p:cNvSpPr>
          <p:nvPr/>
        </p:nvSpPr>
        <p:spPr>
          <a:xfrm>
            <a:off x="457199" y="0"/>
            <a:ext cx="8229600" cy="1143000"/>
          </a:xfrm>
          <a:prstGeom prst="rect">
            <a:avLst/>
          </a:prstGeom>
        </p:spPr>
        <p:txBody>
          <a:bodyPr anchor="ctr"/>
          <a:lstStyle>
            <a:lvl1pPr algn="l" defTabSz="457200" rtl="0" eaLnBrk="1" latinLnBrk="0" hangingPunct="1">
              <a:spcBef>
                <a:spcPct val="0"/>
              </a:spcBef>
              <a:buNone/>
              <a:defRPr sz="4400" b="1" i="0" kern="1200">
                <a:solidFill>
                  <a:srgbClr val="162C54"/>
                </a:solidFill>
                <a:latin typeface="Proxima Nova" panose="020B0503030502060204" pitchFamily="34" charset="0"/>
                <a:ea typeface="+mj-ea"/>
                <a:cs typeface="Arial" panose="020B0604020202020204" pitchFamily="34" charset="0"/>
              </a:defRPr>
            </a:lvl1pPr>
          </a:lstStyle>
          <a:p>
            <a:r>
              <a:rPr lang="en-US" sz="3600" dirty="0">
                <a:solidFill>
                  <a:srgbClr val="468BCA"/>
                </a:solidFill>
                <a:latin typeface="+mj-lt"/>
                <a:cs typeface="+mj-cs"/>
              </a:rPr>
              <a:t>Status: Vaccine Development</a:t>
            </a:r>
          </a:p>
        </p:txBody>
      </p:sp>
      <p:sp>
        <p:nvSpPr>
          <p:cNvPr id="5" name="Content Placeholder 2">
            <a:extLst>
              <a:ext uri="{FF2B5EF4-FFF2-40B4-BE49-F238E27FC236}">
                <a16:creationId xmlns:a16="http://schemas.microsoft.com/office/drawing/2014/main" id="{4DD52666-AA6D-4A6B-A3CD-9F9DEC8C448A}"/>
              </a:ext>
            </a:extLst>
          </p:cNvPr>
          <p:cNvSpPr txBox="1">
            <a:spLocks/>
          </p:cNvSpPr>
          <p:nvPr/>
        </p:nvSpPr>
        <p:spPr>
          <a:xfrm>
            <a:off x="171451" y="1066837"/>
            <a:ext cx="7486649" cy="56572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solidFill>
                  <a:srgbClr val="155CA0"/>
                </a:solidFill>
                <a:latin typeface="Proxima Nova"/>
              </a:rPr>
              <a:t>Status: </a:t>
            </a:r>
            <a:r>
              <a:rPr lang="en-US" sz="2100" b="1" dirty="0">
                <a:solidFill>
                  <a:srgbClr val="155CA0"/>
                </a:solidFill>
                <a:latin typeface="Proxima Nova"/>
              </a:rPr>
              <a:t>Moderna’s mRNA-1273</a:t>
            </a:r>
          </a:p>
          <a:p>
            <a:pPr marL="342900" indent="-342900" algn="l">
              <a:buFont typeface="Arial" panose="020B0604020202020204" pitchFamily="34" charset="0"/>
              <a:buChar char="•"/>
            </a:pPr>
            <a:r>
              <a:rPr lang="en-US" sz="2000" b="1" dirty="0">
                <a:solidFill>
                  <a:srgbClr val="155CA0"/>
                </a:solidFill>
                <a:latin typeface="Proxima Nova"/>
              </a:rPr>
              <a:t>Started phase 3 clinical trials July 27</a:t>
            </a:r>
            <a:r>
              <a:rPr lang="en-US" sz="2000" b="1" baseline="30000" dirty="0">
                <a:solidFill>
                  <a:srgbClr val="155CA0"/>
                </a:solidFill>
                <a:latin typeface="Proxima Nova"/>
              </a:rPr>
              <a:t>th</a:t>
            </a:r>
            <a:endParaRPr lang="en-US" sz="2000" b="1" dirty="0">
              <a:solidFill>
                <a:srgbClr val="155CA0"/>
              </a:solidFill>
              <a:latin typeface="Proxima Nova"/>
            </a:endParaRPr>
          </a:p>
          <a:p>
            <a:pPr marL="342900" indent="-342900" algn="l">
              <a:buFont typeface="Arial" panose="020B0604020202020204" pitchFamily="34" charset="0"/>
              <a:buChar char="•"/>
            </a:pPr>
            <a:r>
              <a:rPr lang="en-US" sz="2000" b="1" dirty="0">
                <a:solidFill>
                  <a:srgbClr val="155CA0"/>
                </a:solidFill>
                <a:latin typeface="Proxima Nova"/>
              </a:rPr>
              <a:t>As of October, had administered doses to 30,000 participants (including second doses to more than 25,000 participants).</a:t>
            </a:r>
          </a:p>
          <a:p>
            <a:pPr marL="342900" indent="-342900" algn="l">
              <a:buFont typeface="Arial" panose="020B0604020202020204" pitchFamily="34" charset="0"/>
              <a:buChar char="•"/>
            </a:pPr>
            <a:r>
              <a:rPr lang="en-US" sz="2000" b="1" dirty="0">
                <a:solidFill>
                  <a:srgbClr val="155CA0"/>
                </a:solidFill>
                <a:latin typeface="Proxima Nova"/>
              </a:rPr>
              <a:t>Two doses using 28-day interval; cold storage</a:t>
            </a:r>
          </a:p>
          <a:p>
            <a:pPr marL="342900" indent="-342900" algn="l">
              <a:buFont typeface="Arial" panose="020B0604020202020204" pitchFamily="34" charset="0"/>
              <a:buChar char="•"/>
            </a:pPr>
            <a:r>
              <a:rPr lang="en-US" sz="2000" b="1" dirty="0">
                <a:solidFill>
                  <a:srgbClr val="155CA0"/>
                </a:solidFill>
                <a:latin typeface="Proxima Nova"/>
              </a:rPr>
              <a:t>Efficacy via Press Release of 94%</a:t>
            </a:r>
          </a:p>
          <a:p>
            <a:pPr marL="342900" indent="-342900" algn="l">
              <a:buFont typeface="Arial" panose="020B0604020202020204" pitchFamily="34" charset="0"/>
              <a:buChar char="•"/>
            </a:pPr>
            <a:r>
              <a:rPr lang="en-US" sz="2000" b="1" dirty="0">
                <a:solidFill>
                  <a:srgbClr val="155CA0"/>
                </a:solidFill>
                <a:latin typeface="Proxima Nova"/>
              </a:rPr>
              <a:t>FDA Approved Moderna vaccine December 18, 2020 for Emergency Use</a:t>
            </a:r>
          </a:p>
          <a:p>
            <a:pPr lvl="1"/>
            <a:endParaRPr lang="en-US" sz="1800" b="1" dirty="0">
              <a:solidFill>
                <a:srgbClr val="155CA0"/>
              </a:solidFill>
              <a:latin typeface="Proxima Nova"/>
            </a:endParaRPr>
          </a:p>
          <a:p>
            <a:endParaRPr lang="en-US" sz="2100" b="1" dirty="0">
              <a:solidFill>
                <a:srgbClr val="155CA0"/>
              </a:solidFill>
              <a:latin typeface="Proxima Nova"/>
            </a:endParaRPr>
          </a:p>
        </p:txBody>
      </p:sp>
      <p:sp>
        <p:nvSpPr>
          <p:cNvPr id="2" name="Slide Number Placeholder 1"/>
          <p:cNvSpPr>
            <a:spLocks noGrp="1"/>
          </p:cNvSpPr>
          <p:nvPr>
            <p:ph type="sldNum" sz="quarter" idx="12"/>
          </p:nvPr>
        </p:nvSpPr>
        <p:spPr/>
        <p:txBody>
          <a:bodyPr/>
          <a:lstStyle/>
          <a:p>
            <a:fld id="{20C484ED-A91E-1E49-92DB-7BC70DE2B338}" type="slidenum">
              <a:rPr lang="en-US" smtClean="0"/>
              <a:t>13</a:t>
            </a:fld>
            <a:endParaRPr lang="en-US" dirty="0"/>
          </a:p>
        </p:txBody>
      </p:sp>
      <p:cxnSp>
        <p:nvCxnSpPr>
          <p:cNvPr id="6" name="Straight Connector 5">
            <a:extLst>
              <a:ext uri="{FF2B5EF4-FFF2-40B4-BE49-F238E27FC236}">
                <a16:creationId xmlns:a16="http://schemas.microsoft.com/office/drawing/2014/main" id="{B2CF4DB3-31F6-9A4B-9DBF-8F94A93B03C1}"/>
              </a:ext>
            </a:extLst>
          </p:cNvPr>
          <p:cNvCxnSpPr>
            <a:cxnSpLocks/>
          </p:cNvCxnSpPr>
          <p:nvPr/>
        </p:nvCxnSpPr>
        <p:spPr>
          <a:xfrm>
            <a:off x="0" y="914400"/>
            <a:ext cx="457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0529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B82000D-52EA-4881-92EF-6F4D8F788D2F}"/>
              </a:ext>
            </a:extLst>
          </p:cNvPr>
          <p:cNvSpPr txBox="1">
            <a:spLocks/>
          </p:cNvSpPr>
          <p:nvPr/>
        </p:nvSpPr>
        <p:spPr>
          <a:xfrm>
            <a:off x="514350" y="0"/>
            <a:ext cx="8229600" cy="1143000"/>
          </a:xfrm>
          <a:prstGeom prst="rect">
            <a:avLst/>
          </a:prstGeom>
        </p:spPr>
        <p:txBody>
          <a:bodyPr anchor="ctr"/>
          <a:lstStyle>
            <a:lvl1pPr algn="l" defTabSz="457200" rtl="0" eaLnBrk="1" latinLnBrk="0" hangingPunct="1">
              <a:spcBef>
                <a:spcPct val="0"/>
              </a:spcBef>
              <a:buNone/>
              <a:defRPr sz="4400" b="1" i="0" kern="1200">
                <a:solidFill>
                  <a:srgbClr val="162C54"/>
                </a:solidFill>
                <a:latin typeface="Proxima Nova" panose="020B0503030502060204" pitchFamily="34" charset="0"/>
                <a:ea typeface="+mj-ea"/>
                <a:cs typeface="Arial" panose="020B0604020202020204" pitchFamily="34" charset="0"/>
              </a:defRPr>
            </a:lvl1pPr>
          </a:lstStyle>
          <a:p>
            <a:r>
              <a:rPr lang="en-US" sz="3600" dirty="0">
                <a:solidFill>
                  <a:srgbClr val="468BCA"/>
                </a:solidFill>
                <a:latin typeface="+mj-lt"/>
                <a:cs typeface="+mj-cs"/>
              </a:rPr>
              <a:t>Points of Information: Facts </a:t>
            </a:r>
          </a:p>
        </p:txBody>
      </p:sp>
      <p:sp>
        <p:nvSpPr>
          <p:cNvPr id="5" name="Content Placeholder 2">
            <a:extLst>
              <a:ext uri="{FF2B5EF4-FFF2-40B4-BE49-F238E27FC236}">
                <a16:creationId xmlns:a16="http://schemas.microsoft.com/office/drawing/2014/main" id="{4DD52666-AA6D-4A6B-A3CD-9F9DEC8C448A}"/>
              </a:ext>
            </a:extLst>
          </p:cNvPr>
          <p:cNvSpPr txBox="1">
            <a:spLocks/>
          </p:cNvSpPr>
          <p:nvPr/>
        </p:nvSpPr>
        <p:spPr>
          <a:xfrm>
            <a:off x="457199" y="990619"/>
            <a:ext cx="7200900" cy="5733456"/>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2000" b="1" dirty="0">
                <a:solidFill>
                  <a:srgbClr val="155CA0"/>
                </a:solidFill>
                <a:latin typeface="Proxima Nova"/>
              </a:rPr>
              <a:t>Emergency Use Authorization versus Full FDA Approval, (development was not too fast to be safe)</a:t>
            </a:r>
          </a:p>
          <a:p>
            <a:pPr marL="342900" indent="-342900" algn="l">
              <a:buFont typeface="Arial" panose="020B0604020202020204" pitchFamily="34" charset="0"/>
              <a:buChar char="•"/>
            </a:pPr>
            <a:r>
              <a:rPr lang="en-US" sz="2000" b="1" dirty="0">
                <a:solidFill>
                  <a:srgbClr val="155CA0"/>
                </a:solidFill>
                <a:latin typeface="Proxima Nova"/>
              </a:rPr>
              <a:t>Vaccines are not “Political” </a:t>
            </a:r>
          </a:p>
          <a:p>
            <a:pPr marL="342900" indent="-342900" algn="l">
              <a:buFont typeface="Arial" panose="020B0604020202020204" pitchFamily="34" charset="0"/>
              <a:buChar char="•"/>
            </a:pPr>
            <a:r>
              <a:rPr lang="en-US" sz="2000" b="1" dirty="0">
                <a:solidFill>
                  <a:srgbClr val="155CA0"/>
                </a:solidFill>
                <a:latin typeface="Proxima Nova"/>
              </a:rPr>
              <a:t>You will not be “chipped and tracked”</a:t>
            </a:r>
          </a:p>
          <a:p>
            <a:pPr marL="342900" indent="-342900" algn="l">
              <a:buFont typeface="Arial" panose="020B0604020202020204" pitchFamily="34" charset="0"/>
              <a:buChar char="•"/>
            </a:pPr>
            <a:r>
              <a:rPr lang="en-US" sz="2000" b="1" dirty="0">
                <a:solidFill>
                  <a:srgbClr val="155CA0"/>
                </a:solidFill>
                <a:latin typeface="Proxima Nova"/>
              </a:rPr>
              <a:t>Peak effect achieved 14 days after the second dose of the vaccine</a:t>
            </a:r>
          </a:p>
          <a:p>
            <a:pPr marL="342900" indent="-342900" algn="l">
              <a:buFont typeface="Arial" panose="020B0604020202020204" pitchFamily="34" charset="0"/>
              <a:buChar char="•"/>
            </a:pPr>
            <a:r>
              <a:rPr lang="en-US" sz="2000" b="1" dirty="0">
                <a:solidFill>
                  <a:srgbClr val="155CA0"/>
                </a:solidFill>
                <a:latin typeface="Proxima Nova"/>
              </a:rPr>
              <a:t>Reactogenicity: Mostly mild to moderate side effects, increasing with second dose; some risk of more severe reactions</a:t>
            </a:r>
          </a:p>
          <a:p>
            <a:pPr marL="342900" indent="-342900" algn="l">
              <a:buFont typeface="Arial" panose="020B0604020202020204" pitchFamily="34" charset="0"/>
              <a:buChar char="•"/>
            </a:pPr>
            <a:r>
              <a:rPr lang="en-US" sz="2000" b="1" dirty="0">
                <a:solidFill>
                  <a:srgbClr val="155CA0"/>
                </a:solidFill>
                <a:latin typeface="Proxima Nova"/>
              </a:rPr>
              <a:t>Vaccine will not be federally mandated</a:t>
            </a:r>
          </a:p>
          <a:p>
            <a:pPr marL="342900" indent="-342900" algn="l">
              <a:buFont typeface="Arial" panose="020B0604020202020204" pitchFamily="34" charset="0"/>
              <a:buChar char="•"/>
            </a:pPr>
            <a:r>
              <a:rPr lang="en-US" sz="2000" b="1" dirty="0">
                <a:solidFill>
                  <a:srgbClr val="155CA0"/>
                </a:solidFill>
                <a:latin typeface="Proxima Nova"/>
              </a:rPr>
              <a:t>Until a majority of the population receives the vaccine, masks will still need to be worn, social distancing is still recommended (Herd Immunity)</a:t>
            </a:r>
          </a:p>
          <a:p>
            <a:pPr marL="342900" indent="-342900" algn="l">
              <a:buFont typeface="Arial" panose="020B0604020202020204" pitchFamily="34" charset="0"/>
              <a:buChar char="•"/>
            </a:pPr>
            <a:r>
              <a:rPr lang="en-US" sz="2000" b="1" dirty="0">
                <a:solidFill>
                  <a:srgbClr val="155CA0"/>
                </a:solidFill>
                <a:latin typeface="Proxima Nova"/>
              </a:rPr>
              <a:t>ACIP Committee Meetings are held publicly</a:t>
            </a:r>
          </a:p>
          <a:p>
            <a:pPr marL="342900" indent="-342900" algn="l">
              <a:buFont typeface="Arial" panose="020B0604020202020204" pitchFamily="34" charset="0"/>
              <a:buChar char="•"/>
            </a:pPr>
            <a:r>
              <a:rPr lang="en-US" sz="2000" b="1" dirty="0">
                <a:solidFill>
                  <a:srgbClr val="155CA0"/>
                </a:solidFill>
                <a:latin typeface="Proxima Nova"/>
              </a:rPr>
              <a:t>VAERS is used to track and monitor adverse events</a:t>
            </a:r>
          </a:p>
          <a:p>
            <a:pPr marL="342900" indent="-342900" algn="l">
              <a:buFont typeface="Arial" panose="020B0604020202020204" pitchFamily="34" charset="0"/>
              <a:buChar char="•"/>
            </a:pPr>
            <a:r>
              <a:rPr lang="en-US" sz="2000" b="1" dirty="0">
                <a:solidFill>
                  <a:srgbClr val="155CA0"/>
                </a:solidFill>
                <a:latin typeface="Proxima Nova"/>
              </a:rPr>
              <a:t>Vaccines are available at no cost if they are part of the federal program</a:t>
            </a:r>
          </a:p>
          <a:p>
            <a:pPr algn="l"/>
            <a:endParaRPr lang="en-US" sz="2000" dirty="0"/>
          </a:p>
          <a:p>
            <a:pPr marL="342900" indent="-342900" algn="l">
              <a:buFont typeface="Arial" panose="020B0604020202020204" pitchFamily="34" charset="0"/>
              <a:buChar char="•"/>
            </a:pPr>
            <a:endParaRPr lang="en-US" sz="2000" b="1" dirty="0">
              <a:solidFill>
                <a:srgbClr val="155CA0"/>
              </a:solidFill>
              <a:latin typeface="Proxima Nova"/>
            </a:endParaRPr>
          </a:p>
          <a:p>
            <a:pPr algn="l"/>
            <a:endParaRPr lang="en-US" sz="2100" b="1" dirty="0">
              <a:solidFill>
                <a:srgbClr val="155CA0"/>
              </a:solidFill>
              <a:latin typeface="Proxima Nova"/>
            </a:endParaRPr>
          </a:p>
          <a:p>
            <a:pPr algn="l"/>
            <a:endParaRPr lang="en-US" sz="2100" b="1" dirty="0">
              <a:solidFill>
                <a:srgbClr val="155CA0"/>
              </a:solidFill>
              <a:latin typeface="Proxima Nova"/>
            </a:endParaRPr>
          </a:p>
          <a:p>
            <a:pPr algn="l"/>
            <a:endParaRPr lang="en-US" sz="1800" b="1" dirty="0">
              <a:solidFill>
                <a:srgbClr val="155CA0"/>
              </a:solidFill>
              <a:latin typeface="Proxima Nova"/>
            </a:endParaRPr>
          </a:p>
        </p:txBody>
      </p:sp>
      <p:sp>
        <p:nvSpPr>
          <p:cNvPr id="2" name="Slide Number Placeholder 1"/>
          <p:cNvSpPr>
            <a:spLocks noGrp="1"/>
          </p:cNvSpPr>
          <p:nvPr>
            <p:ph type="sldNum" sz="quarter" idx="12"/>
          </p:nvPr>
        </p:nvSpPr>
        <p:spPr/>
        <p:txBody>
          <a:bodyPr/>
          <a:lstStyle/>
          <a:p>
            <a:fld id="{20C484ED-A91E-1E49-92DB-7BC70DE2B338}" type="slidenum">
              <a:rPr lang="en-US" smtClean="0"/>
              <a:t>14</a:t>
            </a:fld>
            <a:endParaRPr lang="en-US" dirty="0"/>
          </a:p>
        </p:txBody>
      </p:sp>
      <p:cxnSp>
        <p:nvCxnSpPr>
          <p:cNvPr id="6" name="Straight Connector 5">
            <a:extLst>
              <a:ext uri="{FF2B5EF4-FFF2-40B4-BE49-F238E27FC236}">
                <a16:creationId xmlns:a16="http://schemas.microsoft.com/office/drawing/2014/main" id="{B2CF4DB3-31F6-9A4B-9DBF-8F94A93B03C1}"/>
              </a:ext>
            </a:extLst>
          </p:cNvPr>
          <p:cNvCxnSpPr>
            <a:cxnSpLocks/>
          </p:cNvCxnSpPr>
          <p:nvPr/>
        </p:nvCxnSpPr>
        <p:spPr>
          <a:xfrm>
            <a:off x="0" y="914400"/>
            <a:ext cx="457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0275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B82000D-52EA-4881-92EF-6F4D8F788D2F}"/>
              </a:ext>
            </a:extLst>
          </p:cNvPr>
          <p:cNvSpPr txBox="1">
            <a:spLocks/>
          </p:cNvSpPr>
          <p:nvPr/>
        </p:nvSpPr>
        <p:spPr>
          <a:xfrm>
            <a:off x="457199" y="-30150"/>
            <a:ext cx="8229600" cy="1143000"/>
          </a:xfrm>
          <a:prstGeom prst="rect">
            <a:avLst/>
          </a:prstGeom>
        </p:spPr>
        <p:txBody>
          <a:bodyPr anchor="ctr"/>
          <a:lstStyle>
            <a:lvl1pPr algn="l" defTabSz="457200" rtl="0" eaLnBrk="1" latinLnBrk="0" hangingPunct="1">
              <a:spcBef>
                <a:spcPct val="0"/>
              </a:spcBef>
              <a:buNone/>
              <a:defRPr sz="4400" b="1" i="0" kern="1200">
                <a:solidFill>
                  <a:srgbClr val="162C54"/>
                </a:solidFill>
                <a:latin typeface="Proxima Nova" panose="020B0503030502060204" pitchFamily="34" charset="0"/>
                <a:ea typeface="+mj-ea"/>
                <a:cs typeface="Arial" panose="020B0604020202020204" pitchFamily="34" charset="0"/>
              </a:defRPr>
            </a:lvl1pPr>
          </a:lstStyle>
          <a:p>
            <a:r>
              <a:rPr lang="en-US" sz="3600" dirty="0">
                <a:solidFill>
                  <a:schemeClr val="tx2">
                    <a:lumMod val="75000"/>
                  </a:schemeClr>
                </a:solidFill>
                <a:latin typeface="+mj-lt"/>
                <a:cs typeface="+mj-cs"/>
              </a:rPr>
              <a:t>Build Support</a:t>
            </a:r>
          </a:p>
        </p:txBody>
      </p:sp>
      <p:sp>
        <p:nvSpPr>
          <p:cNvPr id="14" name="Text Placeholder 1"/>
          <p:cNvSpPr txBox="1">
            <a:spLocks/>
          </p:cNvSpPr>
          <p:nvPr/>
        </p:nvSpPr>
        <p:spPr>
          <a:xfrm>
            <a:off x="457200" y="1311298"/>
            <a:ext cx="7950136" cy="5076410"/>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b="1" dirty="0">
                <a:solidFill>
                  <a:schemeClr val="tx2">
                    <a:lumMod val="75000"/>
                  </a:schemeClr>
                </a:solidFill>
              </a:rPr>
              <a:t>Only safe and effective COVID-19 vaccines that have been rigorously tested in large, well-designed studies with tens of thousands of volunteers will be available.</a:t>
            </a:r>
          </a:p>
          <a:p>
            <a:pPr marL="342900" indent="-342900" algn="l">
              <a:buFont typeface="Arial" panose="020B0604020202020204" pitchFamily="34" charset="0"/>
              <a:buChar char="•"/>
            </a:pPr>
            <a:endParaRPr lang="en-US" b="1" dirty="0">
              <a:solidFill>
                <a:schemeClr val="tx2">
                  <a:lumMod val="75000"/>
                </a:schemeClr>
              </a:solidFill>
            </a:endParaRPr>
          </a:p>
          <a:p>
            <a:pPr marL="342900" indent="-342900" algn="l">
              <a:buFont typeface="Arial" panose="020B0604020202020204" pitchFamily="34" charset="0"/>
              <a:buChar char="•"/>
            </a:pPr>
            <a:r>
              <a:rPr lang="en-US" b="1" dirty="0">
                <a:solidFill>
                  <a:schemeClr val="tx2">
                    <a:lumMod val="75000"/>
                  </a:schemeClr>
                </a:solidFill>
              </a:rPr>
              <a:t>COVID-19 vaccines are following the same rigorous, multi-phased testing process as every other vaccine. </a:t>
            </a:r>
          </a:p>
          <a:p>
            <a:pPr marL="342900" indent="-342900" algn="l">
              <a:buFont typeface="Arial" panose="020B0604020202020204" pitchFamily="34" charset="0"/>
              <a:buChar char="•"/>
            </a:pPr>
            <a:endParaRPr lang="en-US" b="1" dirty="0">
              <a:solidFill>
                <a:schemeClr val="tx2">
                  <a:lumMod val="75000"/>
                </a:schemeClr>
              </a:solidFill>
            </a:endParaRPr>
          </a:p>
          <a:p>
            <a:pPr marL="342900" indent="-342900" algn="l">
              <a:buFont typeface="Arial" panose="020B0604020202020204" pitchFamily="34" charset="0"/>
              <a:buChar char="•"/>
            </a:pPr>
            <a:r>
              <a:rPr lang="en-US" b="1" dirty="0">
                <a:solidFill>
                  <a:schemeClr val="tx2">
                    <a:lumMod val="75000"/>
                  </a:schemeClr>
                </a:solidFill>
              </a:rPr>
              <a:t>COVID-19 vaccine development is moving faster than normal because our top medical experts have made it their highest priority, not because steps in the testing process are being skipped.</a:t>
            </a:r>
          </a:p>
          <a:p>
            <a:pPr marL="342900" indent="-342900" algn="l">
              <a:buFont typeface="Arial" panose="020B0604020202020204" pitchFamily="34" charset="0"/>
              <a:buChar char="•"/>
            </a:pPr>
            <a:endParaRPr lang="en-US" b="1" dirty="0">
              <a:solidFill>
                <a:schemeClr val="tx2">
                  <a:lumMod val="75000"/>
                </a:schemeClr>
              </a:solidFill>
            </a:endParaRPr>
          </a:p>
          <a:p>
            <a:pPr marL="342900" indent="-342900" algn="l">
              <a:buFont typeface="Arial" panose="020B0604020202020204" pitchFamily="34" charset="0"/>
              <a:buChar char="•"/>
            </a:pPr>
            <a:r>
              <a:rPr lang="en-US" b="1" dirty="0">
                <a:solidFill>
                  <a:schemeClr val="tx2">
                    <a:lumMod val="75000"/>
                  </a:schemeClr>
                </a:solidFill>
              </a:rPr>
              <a:t>The FDA will share information about authorized or approved COVID-19 vaccines so you can see the scientific evidence for yourself.</a:t>
            </a:r>
          </a:p>
          <a:p>
            <a:pPr marL="342900" indent="-342900" algn="l">
              <a:buFont typeface="Arial" panose="020B0604020202020204" pitchFamily="34" charset="0"/>
              <a:buChar char="•"/>
            </a:pPr>
            <a:endParaRPr lang="en-US" b="1" dirty="0">
              <a:solidFill>
                <a:schemeClr val="tx2">
                  <a:lumMod val="75000"/>
                </a:schemeClr>
              </a:solidFill>
            </a:endParaRPr>
          </a:p>
          <a:p>
            <a:pPr marL="342900" indent="-342900" algn="l">
              <a:buFont typeface="Arial" panose="020B0604020202020204" pitchFamily="34" charset="0"/>
              <a:buChar char="•"/>
            </a:pPr>
            <a:r>
              <a:rPr lang="en-US" b="1" dirty="0">
                <a:solidFill>
                  <a:schemeClr val="tx2">
                    <a:lumMod val="75000"/>
                  </a:schemeClr>
                </a:solidFill>
              </a:rPr>
              <a:t>COVID-19 vaccine developers are trying to make sure their clinical trials reflect the nation's diversity, because these vaccines must be proven safe and effective for everyone. </a:t>
            </a:r>
          </a:p>
          <a:p>
            <a:pPr marL="342900" indent="-342900" algn="l">
              <a:buFont typeface="Arial" panose="020B0604020202020204" pitchFamily="34" charset="0"/>
              <a:buChar char="•"/>
            </a:pPr>
            <a:endParaRPr lang="en-US" b="1" dirty="0">
              <a:solidFill>
                <a:schemeClr val="tx2">
                  <a:lumMod val="75000"/>
                </a:schemeClr>
              </a:solidFill>
            </a:endParaRPr>
          </a:p>
          <a:p>
            <a:pPr marL="342900" indent="-342900" algn="l">
              <a:buFont typeface="Arial" panose="020B0604020202020204" pitchFamily="34" charset="0"/>
              <a:buChar char="•"/>
            </a:pPr>
            <a:r>
              <a:rPr lang="en-US" b="1" dirty="0">
                <a:solidFill>
                  <a:schemeClr val="tx2">
                    <a:lumMod val="75000"/>
                  </a:schemeClr>
                </a:solidFill>
              </a:rPr>
              <a:t>Medical experts and career public health officials, not politicians or their appointees, will decide when a COVID-19 vaccine is safe, effective, and ready for public use.</a:t>
            </a:r>
          </a:p>
        </p:txBody>
      </p:sp>
      <p:sp>
        <p:nvSpPr>
          <p:cNvPr id="2" name="Slide Number Placeholder 1"/>
          <p:cNvSpPr>
            <a:spLocks noGrp="1"/>
          </p:cNvSpPr>
          <p:nvPr>
            <p:ph type="sldNum" sz="quarter" idx="12"/>
          </p:nvPr>
        </p:nvSpPr>
        <p:spPr/>
        <p:txBody>
          <a:bodyPr/>
          <a:lstStyle/>
          <a:p>
            <a:fld id="{20C484ED-A91E-1E49-92DB-7BC70DE2B338}" type="slidenum">
              <a:rPr lang="en-US" smtClean="0"/>
              <a:t>15</a:t>
            </a:fld>
            <a:endParaRPr lang="en-US" dirty="0"/>
          </a:p>
        </p:txBody>
      </p:sp>
      <p:cxnSp>
        <p:nvCxnSpPr>
          <p:cNvPr id="6" name="Straight Connector 5">
            <a:extLst>
              <a:ext uri="{FF2B5EF4-FFF2-40B4-BE49-F238E27FC236}">
                <a16:creationId xmlns:a16="http://schemas.microsoft.com/office/drawing/2014/main" id="{B2CF4DB3-31F6-9A4B-9DBF-8F94A93B03C1}"/>
              </a:ext>
            </a:extLst>
          </p:cNvPr>
          <p:cNvCxnSpPr>
            <a:cxnSpLocks/>
          </p:cNvCxnSpPr>
          <p:nvPr/>
        </p:nvCxnSpPr>
        <p:spPr>
          <a:xfrm>
            <a:off x="0" y="914400"/>
            <a:ext cx="457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3233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B82000D-52EA-4881-92EF-6F4D8F788D2F}"/>
              </a:ext>
            </a:extLst>
          </p:cNvPr>
          <p:cNvSpPr txBox="1">
            <a:spLocks/>
          </p:cNvSpPr>
          <p:nvPr/>
        </p:nvSpPr>
        <p:spPr>
          <a:xfrm>
            <a:off x="457199" y="34290"/>
            <a:ext cx="8229600" cy="1143000"/>
          </a:xfrm>
          <a:prstGeom prst="rect">
            <a:avLst/>
          </a:prstGeom>
        </p:spPr>
        <p:txBody>
          <a:bodyPr anchor="ctr"/>
          <a:lstStyle>
            <a:lvl1pPr algn="l" defTabSz="457200" rtl="0" eaLnBrk="1" latinLnBrk="0" hangingPunct="1">
              <a:spcBef>
                <a:spcPct val="0"/>
              </a:spcBef>
              <a:buNone/>
              <a:defRPr sz="4400" b="1" i="0" kern="1200">
                <a:solidFill>
                  <a:srgbClr val="162C54"/>
                </a:solidFill>
                <a:latin typeface="Proxima Nova" panose="020B0503030502060204" pitchFamily="34" charset="0"/>
                <a:ea typeface="+mj-ea"/>
                <a:cs typeface="Arial" panose="020B0604020202020204" pitchFamily="34" charset="0"/>
              </a:defRPr>
            </a:lvl1pPr>
          </a:lstStyle>
          <a:p>
            <a:r>
              <a:rPr lang="en-US" sz="3600" dirty="0">
                <a:solidFill>
                  <a:schemeClr val="tx2">
                    <a:lumMod val="75000"/>
                  </a:schemeClr>
                </a:solidFill>
                <a:latin typeface="+mj-lt"/>
                <a:cs typeface="+mj-cs"/>
              </a:rPr>
              <a:t>FDA Track Record for Vaccine Approval</a:t>
            </a:r>
          </a:p>
        </p:txBody>
      </p:sp>
      <p:sp>
        <p:nvSpPr>
          <p:cNvPr id="5" name="Content Placeholder 2">
            <a:extLst>
              <a:ext uri="{FF2B5EF4-FFF2-40B4-BE49-F238E27FC236}">
                <a16:creationId xmlns:a16="http://schemas.microsoft.com/office/drawing/2014/main" id="{4DD52666-AA6D-4A6B-A3CD-9F9DEC8C448A}"/>
              </a:ext>
            </a:extLst>
          </p:cNvPr>
          <p:cNvSpPr txBox="1">
            <a:spLocks/>
          </p:cNvSpPr>
          <p:nvPr/>
        </p:nvSpPr>
        <p:spPr>
          <a:xfrm>
            <a:off x="1485899" y="1920300"/>
            <a:ext cx="6172200" cy="48037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solidFill>
                  <a:srgbClr val="155CA0"/>
                </a:solidFill>
                <a:latin typeface="Proxima Nova"/>
              </a:rPr>
              <a:t>“</a:t>
            </a:r>
            <a:r>
              <a:rPr lang="en-US" b="1" dirty="0">
                <a:solidFill>
                  <a:schemeClr val="tx2">
                    <a:lumMod val="75000"/>
                  </a:schemeClr>
                </a:solidFill>
                <a:latin typeface="Proxima Nova"/>
              </a:rPr>
              <a:t>Post-marketing Safety of Vaccines”</a:t>
            </a:r>
          </a:p>
          <a:p>
            <a:pPr algn="l"/>
            <a:endParaRPr lang="en-US" sz="2100" b="1" dirty="0">
              <a:solidFill>
                <a:schemeClr val="tx2">
                  <a:lumMod val="75000"/>
                </a:schemeClr>
              </a:solidFill>
              <a:latin typeface="Proxima Nova"/>
            </a:endParaRPr>
          </a:p>
          <a:p>
            <a:pPr algn="l"/>
            <a:r>
              <a:rPr lang="en-US" sz="2100" b="1" u="sng" dirty="0">
                <a:solidFill>
                  <a:schemeClr val="tx2">
                    <a:lumMod val="75000"/>
                  </a:schemeClr>
                </a:solidFill>
                <a:latin typeface="Proxima Nova"/>
              </a:rPr>
              <a:t>CONCLUSIONS</a:t>
            </a:r>
          </a:p>
          <a:p>
            <a:pPr algn="l"/>
            <a:endParaRPr lang="en-US" sz="2100" b="1" dirty="0">
              <a:solidFill>
                <a:schemeClr val="tx2">
                  <a:lumMod val="75000"/>
                </a:schemeClr>
              </a:solidFill>
              <a:latin typeface="Proxima Nova"/>
            </a:endParaRPr>
          </a:p>
          <a:p>
            <a:pPr marL="342900" indent="-342900" algn="l">
              <a:buFont typeface="Arial" panose="020B0604020202020204" pitchFamily="34" charset="0"/>
              <a:buChar char="•"/>
            </a:pPr>
            <a:r>
              <a:rPr lang="en-US" sz="2100" b="1" dirty="0">
                <a:solidFill>
                  <a:schemeClr val="tx2">
                    <a:lumMod val="75000"/>
                  </a:schemeClr>
                </a:solidFill>
                <a:latin typeface="Proxima Nova"/>
              </a:rPr>
              <a:t>The vast majority of vaccines approved by FDA were found to be remarkably safe</a:t>
            </a:r>
          </a:p>
          <a:p>
            <a:pPr marL="342900" indent="-342900" algn="l">
              <a:buFont typeface="Arial" panose="020B0604020202020204" pitchFamily="34" charset="0"/>
              <a:buChar char="•"/>
            </a:pPr>
            <a:r>
              <a:rPr lang="en-US" sz="2100" b="1" dirty="0">
                <a:solidFill>
                  <a:schemeClr val="tx2">
                    <a:lumMod val="75000"/>
                  </a:schemeClr>
                </a:solidFill>
                <a:latin typeface="Proxima Nova"/>
              </a:rPr>
              <a:t>The FDA approval process, and the VAERS surveillance program, are excellent</a:t>
            </a:r>
          </a:p>
          <a:p>
            <a:endParaRPr lang="en-US" sz="2100" b="1" dirty="0">
              <a:solidFill>
                <a:srgbClr val="155CA0"/>
              </a:solidFill>
              <a:latin typeface="Proxima Nova"/>
            </a:endParaRPr>
          </a:p>
          <a:p>
            <a:endParaRPr lang="en-US" sz="2100" b="1" dirty="0">
              <a:solidFill>
                <a:srgbClr val="155CA0"/>
              </a:solidFill>
              <a:latin typeface="Proxima Nova"/>
            </a:endParaRPr>
          </a:p>
        </p:txBody>
      </p:sp>
      <p:sp>
        <p:nvSpPr>
          <p:cNvPr id="2" name="Slide Number Placeholder 1"/>
          <p:cNvSpPr>
            <a:spLocks noGrp="1"/>
          </p:cNvSpPr>
          <p:nvPr>
            <p:ph type="sldNum" sz="quarter" idx="12"/>
          </p:nvPr>
        </p:nvSpPr>
        <p:spPr/>
        <p:txBody>
          <a:bodyPr/>
          <a:lstStyle/>
          <a:p>
            <a:fld id="{20C484ED-A91E-1E49-92DB-7BC70DE2B338}" type="slidenum">
              <a:rPr lang="en-US" smtClean="0"/>
              <a:t>16</a:t>
            </a:fld>
            <a:endParaRPr lang="en-US" dirty="0"/>
          </a:p>
        </p:txBody>
      </p:sp>
      <p:cxnSp>
        <p:nvCxnSpPr>
          <p:cNvPr id="6" name="Straight Connector 5">
            <a:extLst>
              <a:ext uri="{FF2B5EF4-FFF2-40B4-BE49-F238E27FC236}">
                <a16:creationId xmlns:a16="http://schemas.microsoft.com/office/drawing/2014/main" id="{B2CF4DB3-31F6-9A4B-9DBF-8F94A93B03C1}"/>
              </a:ext>
            </a:extLst>
          </p:cNvPr>
          <p:cNvCxnSpPr>
            <a:cxnSpLocks/>
          </p:cNvCxnSpPr>
          <p:nvPr/>
        </p:nvCxnSpPr>
        <p:spPr>
          <a:xfrm>
            <a:off x="0" y="914400"/>
            <a:ext cx="457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3453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B82000D-52EA-4881-92EF-6F4D8F788D2F}"/>
              </a:ext>
            </a:extLst>
          </p:cNvPr>
          <p:cNvSpPr txBox="1">
            <a:spLocks/>
          </p:cNvSpPr>
          <p:nvPr/>
        </p:nvSpPr>
        <p:spPr>
          <a:xfrm>
            <a:off x="457199" y="76200"/>
            <a:ext cx="8229600" cy="1143000"/>
          </a:xfrm>
          <a:prstGeom prst="rect">
            <a:avLst/>
          </a:prstGeom>
        </p:spPr>
        <p:txBody>
          <a:bodyPr anchor="ctr"/>
          <a:lstStyle>
            <a:lvl1pPr algn="l" defTabSz="457200" rtl="0" eaLnBrk="1" latinLnBrk="0" hangingPunct="1">
              <a:spcBef>
                <a:spcPct val="0"/>
              </a:spcBef>
              <a:buNone/>
              <a:defRPr sz="4400" b="1" i="0" kern="1200">
                <a:solidFill>
                  <a:srgbClr val="162C54"/>
                </a:solidFill>
                <a:latin typeface="Proxima Nova" panose="020B0503030502060204" pitchFamily="34" charset="0"/>
                <a:ea typeface="+mj-ea"/>
                <a:cs typeface="Arial" panose="020B0604020202020204" pitchFamily="34" charset="0"/>
              </a:defRPr>
            </a:lvl1pPr>
          </a:lstStyle>
          <a:p>
            <a:r>
              <a:rPr lang="en-US" sz="3600" dirty="0">
                <a:solidFill>
                  <a:schemeClr val="tx2">
                    <a:lumMod val="75000"/>
                  </a:schemeClr>
                </a:solidFill>
                <a:latin typeface="+mj-lt"/>
                <a:cs typeface="+mj-cs"/>
              </a:rPr>
              <a:t>Safe and Effective Vaccine Development</a:t>
            </a:r>
          </a:p>
        </p:txBody>
      </p:sp>
      <p:sp>
        <p:nvSpPr>
          <p:cNvPr id="8" name="Content Placeholder 2">
            <a:extLst>
              <a:ext uri="{FF2B5EF4-FFF2-40B4-BE49-F238E27FC236}">
                <a16:creationId xmlns:a16="http://schemas.microsoft.com/office/drawing/2014/main" id="{4DD52666-AA6D-4A6B-A3CD-9F9DEC8C448A}"/>
              </a:ext>
            </a:extLst>
          </p:cNvPr>
          <p:cNvSpPr txBox="1">
            <a:spLocks/>
          </p:cNvSpPr>
          <p:nvPr/>
        </p:nvSpPr>
        <p:spPr>
          <a:xfrm>
            <a:off x="1485899" y="1920300"/>
            <a:ext cx="6172200" cy="48037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b="1" dirty="0">
              <a:solidFill>
                <a:srgbClr val="155CA0"/>
              </a:solidFill>
              <a:latin typeface="Proxima Nova"/>
            </a:endParaRPr>
          </a:p>
          <a:p>
            <a:pPr algn="l"/>
            <a:r>
              <a:rPr lang="en-US" sz="2100" b="1" dirty="0">
                <a:solidFill>
                  <a:schemeClr val="tx2">
                    <a:lumMod val="75000"/>
                  </a:schemeClr>
                </a:solidFill>
                <a:latin typeface="Proxima Nova"/>
              </a:rPr>
              <a:t>In the history of vaccines, 90 to 95% reveal their long-term side effects within 30 to 45 days after their final dose. </a:t>
            </a:r>
            <a:r>
              <a:rPr lang="en-US" sz="2100" b="1" dirty="0">
                <a:solidFill>
                  <a:srgbClr val="155CA0"/>
                </a:solidFill>
                <a:latin typeface="Proxima Nova"/>
              </a:rPr>
              <a:t>(</a:t>
            </a:r>
            <a:r>
              <a:rPr lang="en-US" sz="2100" b="1" dirty="0">
                <a:solidFill>
                  <a:srgbClr val="155CA0"/>
                </a:solidFill>
                <a:latin typeface="Proxima Nova"/>
                <a:hlinkClick r:id="rId3"/>
              </a:rPr>
              <a:t>Dr. Fauci Says You Should Expect These COVID Vaccine Side Effects</a:t>
            </a:r>
            <a:r>
              <a:rPr lang="en-US" sz="2100" b="1" dirty="0">
                <a:solidFill>
                  <a:srgbClr val="155CA0"/>
                </a:solidFill>
                <a:latin typeface="Proxima Nova"/>
              </a:rPr>
              <a:t>, </a:t>
            </a:r>
            <a:r>
              <a:rPr lang="en-US" sz="2100" b="1" dirty="0">
                <a:solidFill>
                  <a:schemeClr val="tx2">
                    <a:lumMod val="75000"/>
                  </a:schemeClr>
                </a:solidFill>
                <a:latin typeface="Proxima Nova"/>
              </a:rPr>
              <a:t>November 30, 2020)</a:t>
            </a:r>
          </a:p>
        </p:txBody>
      </p:sp>
      <p:sp>
        <p:nvSpPr>
          <p:cNvPr id="2" name="Slide Number Placeholder 1"/>
          <p:cNvSpPr>
            <a:spLocks noGrp="1"/>
          </p:cNvSpPr>
          <p:nvPr>
            <p:ph type="sldNum" sz="quarter" idx="12"/>
          </p:nvPr>
        </p:nvSpPr>
        <p:spPr/>
        <p:txBody>
          <a:bodyPr/>
          <a:lstStyle/>
          <a:p>
            <a:fld id="{20C484ED-A91E-1E49-92DB-7BC70DE2B338}" type="slidenum">
              <a:rPr lang="en-US" smtClean="0"/>
              <a:t>17</a:t>
            </a:fld>
            <a:endParaRPr lang="en-US" dirty="0"/>
          </a:p>
        </p:txBody>
      </p:sp>
      <p:cxnSp>
        <p:nvCxnSpPr>
          <p:cNvPr id="6" name="Straight Connector 5">
            <a:extLst>
              <a:ext uri="{FF2B5EF4-FFF2-40B4-BE49-F238E27FC236}">
                <a16:creationId xmlns:a16="http://schemas.microsoft.com/office/drawing/2014/main" id="{B2CF4DB3-31F6-9A4B-9DBF-8F94A93B03C1}"/>
              </a:ext>
            </a:extLst>
          </p:cNvPr>
          <p:cNvCxnSpPr>
            <a:cxnSpLocks/>
          </p:cNvCxnSpPr>
          <p:nvPr/>
        </p:nvCxnSpPr>
        <p:spPr>
          <a:xfrm>
            <a:off x="0" y="914400"/>
            <a:ext cx="457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4616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B82000D-52EA-4881-92EF-6F4D8F788D2F}"/>
              </a:ext>
            </a:extLst>
          </p:cNvPr>
          <p:cNvSpPr txBox="1">
            <a:spLocks/>
          </p:cNvSpPr>
          <p:nvPr/>
        </p:nvSpPr>
        <p:spPr>
          <a:xfrm>
            <a:off x="457199" y="1"/>
            <a:ext cx="8229600" cy="1143000"/>
          </a:xfrm>
          <a:prstGeom prst="rect">
            <a:avLst/>
          </a:prstGeom>
        </p:spPr>
        <p:txBody>
          <a:bodyPr anchor="ctr"/>
          <a:lstStyle>
            <a:lvl1pPr algn="l" defTabSz="457200" rtl="0" eaLnBrk="1" latinLnBrk="0" hangingPunct="1">
              <a:spcBef>
                <a:spcPct val="0"/>
              </a:spcBef>
              <a:buNone/>
              <a:defRPr sz="4400" b="1" i="0" kern="1200">
                <a:solidFill>
                  <a:srgbClr val="162C54"/>
                </a:solidFill>
                <a:latin typeface="Proxima Nova" panose="020B0503030502060204" pitchFamily="34" charset="0"/>
                <a:ea typeface="+mj-ea"/>
                <a:cs typeface="Arial" panose="020B0604020202020204" pitchFamily="34" charset="0"/>
              </a:defRPr>
            </a:lvl1pPr>
          </a:lstStyle>
          <a:p>
            <a:r>
              <a:rPr lang="en-US" sz="3600" dirty="0">
                <a:solidFill>
                  <a:schemeClr val="tx2">
                    <a:lumMod val="75000"/>
                  </a:schemeClr>
                </a:solidFill>
                <a:latin typeface="+mj-lt"/>
                <a:cs typeface="+mj-cs"/>
              </a:rPr>
              <a:t>Sources</a:t>
            </a:r>
          </a:p>
        </p:txBody>
      </p:sp>
      <p:sp>
        <p:nvSpPr>
          <p:cNvPr id="5" name="Content Placeholder 2">
            <a:extLst>
              <a:ext uri="{FF2B5EF4-FFF2-40B4-BE49-F238E27FC236}">
                <a16:creationId xmlns:a16="http://schemas.microsoft.com/office/drawing/2014/main" id="{4DD52666-AA6D-4A6B-A3CD-9F9DEC8C448A}"/>
              </a:ext>
            </a:extLst>
          </p:cNvPr>
          <p:cNvSpPr txBox="1">
            <a:spLocks/>
          </p:cNvSpPr>
          <p:nvPr/>
        </p:nvSpPr>
        <p:spPr>
          <a:xfrm>
            <a:off x="1485899" y="1371601"/>
            <a:ext cx="6172200" cy="4803775"/>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solidFill>
                  <a:schemeClr val="tx2">
                    <a:lumMod val="75000"/>
                  </a:schemeClr>
                </a:solidFill>
                <a:latin typeface="Proxima Nova"/>
              </a:rPr>
              <a:t>Much of the information from the above presentation was compiled from the following resources:</a:t>
            </a:r>
          </a:p>
          <a:p>
            <a:pPr algn="l"/>
            <a:endParaRPr lang="en-US" sz="1400" b="1" dirty="0">
              <a:solidFill>
                <a:schemeClr val="tx2">
                  <a:lumMod val="75000"/>
                </a:schemeClr>
              </a:solidFill>
              <a:latin typeface="Proxima Nova"/>
            </a:endParaRPr>
          </a:p>
          <a:p>
            <a:pPr marL="342900" indent="-342900" algn="l">
              <a:buFont typeface="Arial" panose="020B0604020202020204" pitchFamily="34" charset="0"/>
              <a:buChar char="•"/>
            </a:pPr>
            <a:r>
              <a:rPr lang="en-US" sz="2100" b="1" dirty="0">
                <a:solidFill>
                  <a:schemeClr val="tx2">
                    <a:lumMod val="75000"/>
                  </a:schemeClr>
                </a:solidFill>
                <a:latin typeface="Proxima Nova"/>
              </a:rPr>
              <a:t>American College of Medical Toxicology (ACMT):</a:t>
            </a:r>
          </a:p>
          <a:p>
            <a:pPr marL="800100" lvl="1" indent="-342900" algn="l">
              <a:buFont typeface="Arial" panose="020B0604020202020204" pitchFamily="34" charset="0"/>
              <a:buChar char="•"/>
            </a:pPr>
            <a:r>
              <a:rPr lang="en-US" sz="1900" b="1" dirty="0">
                <a:solidFill>
                  <a:schemeClr val="tx2">
                    <a:lumMod val="75000"/>
                  </a:schemeClr>
                </a:solidFill>
                <a:latin typeface="Proxima Nova"/>
              </a:rPr>
              <a:t>Webinar</a:t>
            </a:r>
            <a:r>
              <a:rPr lang="en-US" sz="1900" b="1" dirty="0">
                <a:solidFill>
                  <a:srgbClr val="155CA0"/>
                </a:solidFill>
                <a:latin typeface="Proxima Nova"/>
              </a:rPr>
              <a:t>: </a:t>
            </a:r>
            <a:r>
              <a:rPr lang="en-US" sz="1900" b="1" dirty="0">
                <a:solidFill>
                  <a:srgbClr val="155CA0"/>
                </a:solidFill>
                <a:latin typeface="Proxima Nova"/>
                <a:hlinkClick r:id="" action="ppaction://noaction"/>
              </a:rPr>
              <a:t>Monitoring Safety of Vaccines</a:t>
            </a:r>
          </a:p>
          <a:p>
            <a:pPr marL="1774825" lvl="1" algn="l"/>
            <a:r>
              <a:rPr lang="en-US" sz="1900" b="1" dirty="0">
                <a:solidFill>
                  <a:srgbClr val="155CA0"/>
                </a:solidFill>
                <a:latin typeface="Proxima Nova"/>
                <a:hlinkClick r:id="" action="ppaction://noaction"/>
              </a:rPr>
              <a:t>	Post-Marketing Safety of Vaccines Approved by the U.S. 	Food and Drug Administration</a:t>
            </a:r>
            <a:endParaRPr lang="en-US" sz="1900" b="1" dirty="0">
              <a:solidFill>
                <a:srgbClr val="155CA0"/>
              </a:solidFill>
              <a:latin typeface="Proxima Nova"/>
            </a:endParaRPr>
          </a:p>
          <a:p>
            <a:pPr lvl="1" algn="l"/>
            <a:r>
              <a:rPr lang="en-US" sz="1900" b="1" dirty="0">
                <a:solidFill>
                  <a:schemeClr val="tx2">
                    <a:lumMod val="75000"/>
                  </a:schemeClr>
                </a:solidFill>
                <a:latin typeface="Proxima Nova"/>
              </a:rPr>
              <a:t>	</a:t>
            </a:r>
            <a:r>
              <a:rPr lang="en-US" sz="1900" b="1" i="1" dirty="0">
                <a:solidFill>
                  <a:schemeClr val="tx2">
                    <a:lumMod val="75000"/>
                  </a:schemeClr>
                </a:solidFill>
                <a:latin typeface="Proxima Nova"/>
              </a:rPr>
              <a:t>Narayan Nair, MD, Director, Division of Epidemiology, Office of 	Biostatistics and Epidemiology, Center for Biologics Evaluation 	and Research, U.S. Food and Drug Administration</a:t>
            </a:r>
          </a:p>
          <a:p>
            <a:pPr marL="800100" lvl="1" indent="-342900" algn="l">
              <a:buFont typeface="Arial" panose="020B0604020202020204" pitchFamily="34" charset="0"/>
              <a:buChar char="•"/>
            </a:pPr>
            <a:endParaRPr lang="en-US" sz="1900" b="1" dirty="0">
              <a:solidFill>
                <a:srgbClr val="155CA0"/>
              </a:solidFill>
              <a:latin typeface="Proxima Nova"/>
            </a:endParaRPr>
          </a:p>
          <a:p>
            <a:pPr marL="800100" lvl="1" indent="-342900" algn="l">
              <a:buFont typeface="Arial" panose="020B0604020202020204" pitchFamily="34" charset="0"/>
              <a:buChar char="•"/>
            </a:pPr>
            <a:r>
              <a:rPr lang="en-US" sz="1900" b="1" dirty="0">
                <a:solidFill>
                  <a:schemeClr val="tx2">
                    <a:lumMod val="75000"/>
                  </a:schemeClr>
                </a:solidFill>
                <a:latin typeface="Proxima Nova"/>
              </a:rPr>
              <a:t>Webinar: </a:t>
            </a:r>
            <a:r>
              <a:rPr lang="en-US" sz="1900" b="1" i="1" dirty="0">
                <a:solidFill>
                  <a:srgbClr val="155CA0"/>
                </a:solidFill>
                <a:latin typeface="Proxima Nova"/>
                <a:hlinkClick r:id="rId3"/>
              </a:rPr>
              <a:t>Update on COVID-19 Vaccine Clinical Trials: Are We There Yet?</a:t>
            </a:r>
            <a:r>
              <a:rPr lang="en-US" sz="1900" b="1" i="1" dirty="0">
                <a:solidFill>
                  <a:srgbClr val="155CA0"/>
                </a:solidFill>
                <a:latin typeface="Proxima Nova"/>
              </a:rPr>
              <a:t> </a:t>
            </a:r>
            <a:r>
              <a:rPr lang="en-US" sz="1900" b="1" i="1" dirty="0">
                <a:solidFill>
                  <a:schemeClr val="tx2">
                    <a:lumMod val="75000"/>
                  </a:schemeClr>
                </a:solidFill>
                <a:latin typeface="Proxima Nova"/>
              </a:rPr>
              <a:t>Evan Anderson, MD, Professor, Pediatrics and Medicine, Emory University School of Medicine</a:t>
            </a:r>
          </a:p>
          <a:p>
            <a:pPr marL="342900" indent="-342900">
              <a:buFont typeface="Arial" panose="020B0604020202020204" pitchFamily="34" charset="0"/>
              <a:buChar char="•"/>
            </a:pPr>
            <a:endParaRPr lang="en-US" sz="2100" b="1" dirty="0">
              <a:solidFill>
                <a:srgbClr val="155CA0"/>
              </a:solidFill>
              <a:latin typeface="Proxima Nova"/>
            </a:endParaRPr>
          </a:p>
          <a:p>
            <a:endParaRPr lang="en-US" sz="2100" b="1" dirty="0">
              <a:solidFill>
                <a:srgbClr val="155CA0"/>
              </a:solidFill>
              <a:latin typeface="Proxima Nova"/>
            </a:endParaRPr>
          </a:p>
        </p:txBody>
      </p:sp>
      <p:sp>
        <p:nvSpPr>
          <p:cNvPr id="2" name="Slide Number Placeholder 1"/>
          <p:cNvSpPr>
            <a:spLocks noGrp="1"/>
          </p:cNvSpPr>
          <p:nvPr>
            <p:ph type="sldNum" sz="quarter" idx="12"/>
          </p:nvPr>
        </p:nvSpPr>
        <p:spPr/>
        <p:txBody>
          <a:bodyPr/>
          <a:lstStyle/>
          <a:p>
            <a:fld id="{20C484ED-A91E-1E49-92DB-7BC70DE2B338}" type="slidenum">
              <a:rPr lang="en-US" smtClean="0"/>
              <a:t>18</a:t>
            </a:fld>
            <a:endParaRPr lang="en-US" dirty="0"/>
          </a:p>
        </p:txBody>
      </p:sp>
      <p:cxnSp>
        <p:nvCxnSpPr>
          <p:cNvPr id="6" name="Straight Connector 5">
            <a:extLst>
              <a:ext uri="{FF2B5EF4-FFF2-40B4-BE49-F238E27FC236}">
                <a16:creationId xmlns:a16="http://schemas.microsoft.com/office/drawing/2014/main" id="{B2CF4DB3-31F6-9A4B-9DBF-8F94A93B03C1}"/>
              </a:ext>
            </a:extLst>
          </p:cNvPr>
          <p:cNvCxnSpPr>
            <a:cxnSpLocks/>
          </p:cNvCxnSpPr>
          <p:nvPr/>
        </p:nvCxnSpPr>
        <p:spPr>
          <a:xfrm>
            <a:off x="0" y="914400"/>
            <a:ext cx="457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7623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B82000D-52EA-4881-92EF-6F4D8F788D2F}"/>
              </a:ext>
            </a:extLst>
          </p:cNvPr>
          <p:cNvSpPr txBox="1">
            <a:spLocks/>
          </p:cNvSpPr>
          <p:nvPr/>
        </p:nvSpPr>
        <p:spPr>
          <a:xfrm>
            <a:off x="457199" y="1"/>
            <a:ext cx="8229600" cy="1143000"/>
          </a:xfrm>
          <a:prstGeom prst="rect">
            <a:avLst/>
          </a:prstGeom>
        </p:spPr>
        <p:txBody>
          <a:bodyPr anchor="ctr"/>
          <a:lstStyle>
            <a:lvl1pPr algn="l" defTabSz="457200" rtl="0" eaLnBrk="1" latinLnBrk="0" hangingPunct="1">
              <a:spcBef>
                <a:spcPct val="0"/>
              </a:spcBef>
              <a:buNone/>
              <a:defRPr sz="4400" b="1" i="0" kern="1200">
                <a:solidFill>
                  <a:srgbClr val="162C54"/>
                </a:solidFill>
                <a:latin typeface="Proxima Nova" panose="020B0503030502060204" pitchFamily="34" charset="0"/>
                <a:ea typeface="+mj-ea"/>
                <a:cs typeface="Arial" panose="020B0604020202020204" pitchFamily="34" charset="0"/>
              </a:defRPr>
            </a:lvl1pPr>
          </a:lstStyle>
          <a:p>
            <a:r>
              <a:rPr lang="en-US" sz="3600" dirty="0">
                <a:solidFill>
                  <a:schemeClr val="tx2">
                    <a:lumMod val="75000"/>
                  </a:schemeClr>
                </a:solidFill>
                <a:latin typeface="+mj-lt"/>
                <a:cs typeface="+mj-cs"/>
              </a:rPr>
              <a:t>Sources</a:t>
            </a:r>
          </a:p>
        </p:txBody>
      </p:sp>
      <p:sp>
        <p:nvSpPr>
          <p:cNvPr id="5" name="Content Placeholder 2">
            <a:extLst>
              <a:ext uri="{FF2B5EF4-FFF2-40B4-BE49-F238E27FC236}">
                <a16:creationId xmlns:a16="http://schemas.microsoft.com/office/drawing/2014/main" id="{4DD52666-AA6D-4A6B-A3CD-9F9DEC8C448A}"/>
              </a:ext>
            </a:extLst>
          </p:cNvPr>
          <p:cNvSpPr txBox="1">
            <a:spLocks/>
          </p:cNvSpPr>
          <p:nvPr/>
        </p:nvSpPr>
        <p:spPr>
          <a:xfrm>
            <a:off x="1485899" y="1371601"/>
            <a:ext cx="6172200" cy="4803775"/>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solidFill>
                  <a:srgbClr val="155CA0"/>
                </a:solidFill>
                <a:latin typeface="Proxima Nova"/>
              </a:rPr>
              <a:t>(Continued)</a:t>
            </a:r>
          </a:p>
          <a:p>
            <a:pPr algn="l"/>
            <a:endParaRPr lang="en-US" b="1" dirty="0">
              <a:solidFill>
                <a:srgbClr val="155CA0"/>
              </a:solidFill>
              <a:latin typeface="Proxima Nova"/>
            </a:endParaRPr>
          </a:p>
          <a:p>
            <a:pPr marL="342900" indent="-342900" algn="l">
              <a:buFont typeface="Arial" panose="020B0604020202020204" pitchFamily="34" charset="0"/>
              <a:buChar char="•"/>
            </a:pPr>
            <a:r>
              <a:rPr lang="en-US" sz="2100" b="1" dirty="0">
                <a:solidFill>
                  <a:srgbClr val="155CA0"/>
                </a:solidFill>
                <a:latin typeface="Proxima Nova"/>
              </a:rPr>
              <a:t>Article: </a:t>
            </a:r>
            <a:r>
              <a:rPr lang="en-US" sz="2100" b="1" dirty="0">
                <a:solidFill>
                  <a:srgbClr val="155CA0"/>
                </a:solidFill>
                <a:latin typeface="Proxima Nova"/>
                <a:hlinkClick r:id="rId3"/>
              </a:rPr>
              <a:t>Safety and Immunogenicity of SARS-CoV-2 mRNA-1273 Vaccine in Older Adults </a:t>
            </a:r>
            <a:r>
              <a:rPr lang="en-US" sz="2100" b="1" dirty="0">
                <a:solidFill>
                  <a:srgbClr val="155CA0"/>
                </a:solidFill>
                <a:latin typeface="Proxima Nova"/>
              </a:rPr>
              <a:t>(NEJM, September 29, 2020)</a:t>
            </a:r>
          </a:p>
          <a:p>
            <a:pPr marL="342900" indent="-342900" algn="l">
              <a:buFont typeface="Arial" panose="020B0604020202020204" pitchFamily="34" charset="0"/>
              <a:buChar char="•"/>
            </a:pPr>
            <a:endParaRPr lang="en-US" sz="2100" b="1" dirty="0">
              <a:solidFill>
                <a:srgbClr val="155CA0"/>
              </a:solidFill>
              <a:latin typeface="Proxima Nova"/>
            </a:endParaRPr>
          </a:p>
          <a:p>
            <a:pPr marL="342900" indent="-342900" algn="l">
              <a:buFont typeface="Arial" panose="020B0604020202020204" pitchFamily="34" charset="0"/>
              <a:buChar char="•"/>
            </a:pPr>
            <a:r>
              <a:rPr lang="en-US" sz="2100" b="1" dirty="0">
                <a:solidFill>
                  <a:srgbClr val="155CA0"/>
                </a:solidFill>
                <a:latin typeface="Proxima Nova"/>
              </a:rPr>
              <a:t>Press Release: </a:t>
            </a:r>
            <a:r>
              <a:rPr lang="en-US" sz="2100" b="1" dirty="0">
                <a:solidFill>
                  <a:srgbClr val="155CA0"/>
                </a:solidFill>
                <a:latin typeface="Proxima Nova"/>
                <a:hlinkClick r:id="rId4"/>
              </a:rPr>
              <a:t>Pfizer and BioNTech conclude Phase 3 Study of COVID-19 Vaccine Candidate, Meeting All Primary Efficacy Endpoints</a:t>
            </a:r>
            <a:endParaRPr lang="en-US" sz="2100" b="1" dirty="0">
              <a:solidFill>
                <a:srgbClr val="155CA0"/>
              </a:solidFill>
              <a:latin typeface="Proxima Nova"/>
            </a:endParaRPr>
          </a:p>
          <a:p>
            <a:pPr marL="342900" indent="-342900" algn="l">
              <a:buFont typeface="Arial" panose="020B0604020202020204" pitchFamily="34" charset="0"/>
              <a:buChar char="•"/>
            </a:pPr>
            <a:endParaRPr lang="en-US" sz="2100" b="1" dirty="0">
              <a:solidFill>
                <a:srgbClr val="155CA0"/>
              </a:solidFill>
              <a:latin typeface="Proxima Nova"/>
            </a:endParaRPr>
          </a:p>
          <a:p>
            <a:pPr marL="342900" indent="-342900" algn="l">
              <a:buFont typeface="Arial" panose="020B0604020202020204" pitchFamily="34" charset="0"/>
              <a:buChar char="•"/>
            </a:pPr>
            <a:r>
              <a:rPr lang="en-US" sz="2100" b="1" dirty="0">
                <a:solidFill>
                  <a:srgbClr val="155CA0"/>
                </a:solidFill>
                <a:latin typeface="Proxima Nova"/>
              </a:rPr>
              <a:t>Press Release: </a:t>
            </a:r>
            <a:r>
              <a:rPr lang="en-US" sz="2100" b="1" dirty="0">
                <a:solidFill>
                  <a:srgbClr val="155CA0"/>
                </a:solidFill>
                <a:latin typeface="Proxima Nova"/>
                <a:hlinkClick r:id="rId5"/>
              </a:rPr>
              <a:t>Moderna Announces Primary Efficacy Analysis in Phase 3 COVE Study for Its COVID-19 Vaccine Candidate and Filing Today with U.S. FDA for Emergency Use Authorization</a:t>
            </a:r>
            <a:endParaRPr lang="en-US" sz="2100" b="1" dirty="0">
              <a:solidFill>
                <a:srgbClr val="155CA0"/>
              </a:solidFill>
              <a:latin typeface="Proxima Nova"/>
            </a:endParaRPr>
          </a:p>
          <a:p>
            <a:endParaRPr lang="en-US" sz="2100" b="1" dirty="0">
              <a:solidFill>
                <a:srgbClr val="155CA0"/>
              </a:solidFill>
              <a:latin typeface="Proxima Nova"/>
            </a:endParaRPr>
          </a:p>
          <a:p>
            <a:endParaRPr lang="en-US" sz="2100" b="1" dirty="0">
              <a:solidFill>
                <a:srgbClr val="155CA0"/>
              </a:solidFill>
              <a:latin typeface="Proxima Nova"/>
            </a:endParaRPr>
          </a:p>
        </p:txBody>
      </p:sp>
      <p:sp>
        <p:nvSpPr>
          <p:cNvPr id="2" name="Slide Number Placeholder 1"/>
          <p:cNvSpPr>
            <a:spLocks noGrp="1"/>
          </p:cNvSpPr>
          <p:nvPr>
            <p:ph type="sldNum" sz="quarter" idx="12"/>
          </p:nvPr>
        </p:nvSpPr>
        <p:spPr/>
        <p:txBody>
          <a:bodyPr/>
          <a:lstStyle/>
          <a:p>
            <a:fld id="{20C484ED-A91E-1E49-92DB-7BC70DE2B338}" type="slidenum">
              <a:rPr lang="en-US" smtClean="0"/>
              <a:t>19</a:t>
            </a:fld>
            <a:endParaRPr lang="en-US" dirty="0"/>
          </a:p>
        </p:txBody>
      </p:sp>
      <p:cxnSp>
        <p:nvCxnSpPr>
          <p:cNvPr id="6" name="Straight Connector 5">
            <a:extLst>
              <a:ext uri="{FF2B5EF4-FFF2-40B4-BE49-F238E27FC236}">
                <a16:creationId xmlns:a16="http://schemas.microsoft.com/office/drawing/2014/main" id="{B2CF4DB3-31F6-9A4B-9DBF-8F94A93B03C1}"/>
              </a:ext>
            </a:extLst>
          </p:cNvPr>
          <p:cNvCxnSpPr>
            <a:cxnSpLocks/>
          </p:cNvCxnSpPr>
          <p:nvPr/>
        </p:nvCxnSpPr>
        <p:spPr>
          <a:xfrm>
            <a:off x="0" y="914400"/>
            <a:ext cx="457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71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Beholder-HP2\Desktop\Beholder Productions\Clients\FS - FoxSubacute\Assets\Fox Subacute\Elements\foxsub elem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2" y="3961756"/>
            <a:ext cx="9154886" cy="2971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533400"/>
            <a:ext cx="8229600" cy="609600"/>
          </a:xfrm>
        </p:spPr>
        <p:txBody>
          <a:bodyPr>
            <a:noAutofit/>
          </a:bodyPr>
          <a:lstStyle/>
          <a:p>
            <a:pPr algn="l"/>
            <a:r>
              <a:rPr lang="en-US" sz="3600" u="sng" dirty="0">
                <a:solidFill>
                  <a:schemeClr val="tx2">
                    <a:lumMod val="50000"/>
                  </a:schemeClr>
                </a:solidFill>
                <a:effectLst>
                  <a:outerShdw blurRad="38100" dist="38100" dir="2700000" algn="tl">
                    <a:srgbClr val="000000">
                      <a:alpha val="43137"/>
                    </a:srgbClr>
                  </a:outerShdw>
                </a:effectLst>
              </a:rPr>
              <a:t>What is mRNA</a:t>
            </a:r>
            <a:r>
              <a:rPr lang="en-US" sz="3600" dirty="0">
                <a:solidFill>
                  <a:schemeClr val="tx2">
                    <a:lumMod val="50000"/>
                  </a:schemeClr>
                </a:solidFill>
              </a:rPr>
              <a:t>?</a:t>
            </a:r>
          </a:p>
        </p:txBody>
      </p:sp>
      <p:sp>
        <p:nvSpPr>
          <p:cNvPr id="3" name="Content Placeholder 2"/>
          <p:cNvSpPr>
            <a:spLocks noGrp="1"/>
          </p:cNvSpPr>
          <p:nvPr>
            <p:ph idx="1"/>
          </p:nvPr>
        </p:nvSpPr>
        <p:spPr>
          <a:xfrm>
            <a:off x="381000" y="1524000"/>
            <a:ext cx="8229600" cy="3886200"/>
          </a:xfrm>
        </p:spPr>
        <p:txBody>
          <a:bodyPr>
            <a:normAutofit fontScale="85000" lnSpcReduction="10000"/>
          </a:bodyPr>
          <a:lstStyle/>
          <a:p>
            <a:pPr algn="just"/>
            <a:r>
              <a:rPr lang="en-US" dirty="0">
                <a:solidFill>
                  <a:schemeClr val="tx2">
                    <a:lumMod val="50000"/>
                  </a:schemeClr>
                </a:solidFill>
              </a:rPr>
              <a:t>An RNA vaccine or mRNA vaccine is a type of vaccine that uses a man-made copy of a natural chemical called messenger RNA to produce an immune response. </a:t>
            </a:r>
          </a:p>
          <a:p>
            <a:pPr marL="0" indent="0" algn="just">
              <a:buNone/>
            </a:pPr>
            <a:endParaRPr lang="en-US" dirty="0">
              <a:solidFill>
                <a:schemeClr val="tx2">
                  <a:lumMod val="50000"/>
                </a:schemeClr>
              </a:solidFill>
            </a:endParaRPr>
          </a:p>
          <a:p>
            <a:pPr algn="just"/>
            <a:r>
              <a:rPr lang="en-US" dirty="0">
                <a:solidFill>
                  <a:schemeClr val="tx2">
                    <a:lumMod val="50000"/>
                  </a:schemeClr>
                </a:solidFill>
              </a:rPr>
              <a:t>Unlike most vaccines, which use a modified virus or viral protein to elicit an immune response, the Pfizer-</a:t>
            </a:r>
            <a:r>
              <a:rPr lang="en-US" dirty="0" err="1">
                <a:solidFill>
                  <a:schemeClr val="tx2">
                    <a:lumMod val="50000"/>
                  </a:schemeClr>
                </a:solidFill>
              </a:rPr>
              <a:t>BioNTech</a:t>
            </a:r>
            <a:r>
              <a:rPr lang="en-US" dirty="0">
                <a:solidFill>
                  <a:schemeClr val="tx2">
                    <a:lumMod val="50000"/>
                  </a:schemeClr>
                </a:solidFill>
              </a:rPr>
              <a:t> vaccine, as well as the vaccine from Moderna, both use messenger RNA (mRNA) to instruct the body to begin defending itself against COVID-19. </a:t>
            </a:r>
          </a:p>
          <a:p>
            <a:pPr algn="just"/>
            <a:endParaRPr lang="en-US" dirty="0">
              <a:solidFill>
                <a:schemeClr val="accent1">
                  <a:lumMod val="50000"/>
                </a:schemeClr>
              </a:solidFill>
            </a:endParaRPr>
          </a:p>
        </p:txBody>
      </p:sp>
      <p:sp>
        <p:nvSpPr>
          <p:cNvPr id="5" name="TextBox 4">
            <a:extLst>
              <a:ext uri="{FF2B5EF4-FFF2-40B4-BE49-F238E27FC236}">
                <a16:creationId xmlns:a16="http://schemas.microsoft.com/office/drawing/2014/main" id="{516CD527-5A68-4494-A08B-8A8965AF2888}"/>
              </a:ext>
            </a:extLst>
          </p:cNvPr>
          <p:cNvSpPr txBox="1"/>
          <p:nvPr/>
        </p:nvSpPr>
        <p:spPr>
          <a:xfrm>
            <a:off x="7391400" y="6248400"/>
            <a:ext cx="1600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Fox Subacute</a:t>
            </a:r>
          </a:p>
        </p:txBody>
      </p:sp>
    </p:spTree>
    <p:extLst>
      <p:ext uri="{BB962C8B-B14F-4D97-AF65-F5344CB8AC3E}">
        <p14:creationId xmlns:p14="http://schemas.microsoft.com/office/powerpoint/2010/main" val="275202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Beholder-HP2\Desktop\Beholder Productions\Clients\FS - FoxSubacute\Assets\Fox Subacute\Elements\foxsub elem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6" y="2240280"/>
            <a:ext cx="9154886" cy="4648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1757" y="1600200"/>
            <a:ext cx="8229600" cy="1828800"/>
          </a:xfrm>
        </p:spPr>
        <p:txBody>
          <a:bodyPr/>
          <a:lstStyle/>
          <a:p>
            <a:r>
              <a:rPr lang="en-US" sz="6600" dirty="0"/>
              <a:t>Questions?</a:t>
            </a:r>
          </a:p>
        </p:txBody>
      </p:sp>
      <p:sp>
        <p:nvSpPr>
          <p:cNvPr id="5" name="TextBox 4">
            <a:extLst>
              <a:ext uri="{FF2B5EF4-FFF2-40B4-BE49-F238E27FC236}">
                <a16:creationId xmlns:a16="http://schemas.microsoft.com/office/drawing/2014/main" id="{516CD527-5A68-4494-A08B-8A8965AF2888}"/>
              </a:ext>
            </a:extLst>
          </p:cNvPr>
          <p:cNvSpPr txBox="1"/>
          <p:nvPr/>
        </p:nvSpPr>
        <p:spPr>
          <a:xfrm>
            <a:off x="7391400" y="6248400"/>
            <a:ext cx="1600200" cy="369332"/>
          </a:xfrm>
          <a:prstGeom prst="rect">
            <a:avLst/>
          </a:prstGeom>
          <a:noFill/>
        </p:spPr>
        <p:txBody>
          <a:bodyPr wrap="square" rtlCol="0">
            <a:spAutoFit/>
          </a:bodyPr>
          <a:lstStyle/>
          <a:p>
            <a:r>
              <a:rPr lang="en-US" dirty="0">
                <a:solidFill>
                  <a:prstClr val="black"/>
                </a:solidFill>
              </a:rPr>
              <a:t>Fox Subacute</a:t>
            </a:r>
          </a:p>
        </p:txBody>
      </p:sp>
    </p:spTree>
    <p:extLst>
      <p:ext uri="{BB962C8B-B14F-4D97-AF65-F5344CB8AC3E}">
        <p14:creationId xmlns:p14="http://schemas.microsoft.com/office/powerpoint/2010/main" val="1162141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Beholder-HP2\Desktop\Beholder Productions\Clients\FS - FoxSubacute\Assets\Fox Subacute\Elements\foxsub elem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2" y="4343400"/>
            <a:ext cx="9154886" cy="254507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457200"/>
            <a:ext cx="8229600" cy="457200"/>
          </a:xfrm>
        </p:spPr>
        <p:txBody>
          <a:bodyPr>
            <a:noAutofit/>
          </a:bodyPr>
          <a:lstStyle/>
          <a:p>
            <a:pPr algn="l"/>
            <a:r>
              <a:rPr lang="en-US" sz="3600" b="1" u="sng" dirty="0">
                <a:solidFill>
                  <a:schemeClr val="tx2">
                    <a:lumMod val="50000"/>
                  </a:schemeClr>
                </a:solidFill>
              </a:rPr>
              <a:t>Final Comments</a:t>
            </a:r>
          </a:p>
        </p:txBody>
      </p:sp>
      <p:sp>
        <p:nvSpPr>
          <p:cNvPr id="3" name="Content Placeholder 2"/>
          <p:cNvSpPr>
            <a:spLocks noGrp="1"/>
          </p:cNvSpPr>
          <p:nvPr>
            <p:ph idx="1"/>
          </p:nvPr>
        </p:nvSpPr>
        <p:spPr>
          <a:xfrm>
            <a:off x="469705" y="1219200"/>
            <a:ext cx="8229600" cy="4724400"/>
          </a:xfrm>
        </p:spPr>
        <p:txBody>
          <a:bodyPr>
            <a:normAutofit fontScale="92500" lnSpcReduction="10000"/>
          </a:bodyPr>
          <a:lstStyle/>
          <a:p>
            <a:pPr algn="just"/>
            <a:r>
              <a:rPr lang="en-US" dirty="0">
                <a:solidFill>
                  <a:schemeClr val="tx2">
                    <a:lumMod val="50000"/>
                  </a:schemeClr>
                </a:solidFill>
              </a:rPr>
              <a:t>No vaccine has zero risk, including this one. </a:t>
            </a:r>
          </a:p>
          <a:p>
            <a:pPr algn="just"/>
            <a:r>
              <a:rPr lang="en-US" dirty="0">
                <a:solidFill>
                  <a:schemeClr val="tx2">
                    <a:lumMod val="50000"/>
                  </a:schemeClr>
                </a:solidFill>
              </a:rPr>
              <a:t>It is, despite the speed with which it </a:t>
            </a:r>
            <a:r>
              <a:rPr lang="en-US" u="sng" dirty="0">
                <a:solidFill>
                  <a:schemeClr val="tx2">
                    <a:lumMod val="50000"/>
                  </a:schemeClr>
                </a:solidFill>
              </a:rPr>
              <a:t>seems</a:t>
            </a:r>
            <a:r>
              <a:rPr lang="en-US" dirty="0">
                <a:solidFill>
                  <a:schemeClr val="tx2">
                    <a:lumMod val="50000"/>
                  </a:schemeClr>
                </a:solidFill>
              </a:rPr>
              <a:t> to have been created, the safest vaccine ever made. </a:t>
            </a:r>
          </a:p>
          <a:p>
            <a:pPr algn="just"/>
            <a:r>
              <a:rPr lang="en-US" dirty="0">
                <a:solidFill>
                  <a:schemeClr val="tx2">
                    <a:lumMod val="50000"/>
                  </a:schemeClr>
                </a:solidFill>
              </a:rPr>
              <a:t>This vaccine is the result of 70 years of scientific discoveries and developments and not the swift results of a frenzied rush to achieve political gain.</a:t>
            </a:r>
          </a:p>
          <a:p>
            <a:pPr algn="just"/>
            <a:r>
              <a:rPr lang="en-US" dirty="0">
                <a:solidFill>
                  <a:schemeClr val="tx2">
                    <a:lumMod val="50000"/>
                  </a:schemeClr>
                </a:solidFill>
              </a:rPr>
              <a:t>The risk is outweighed by the benefit.</a:t>
            </a:r>
          </a:p>
          <a:p>
            <a:pPr algn="just"/>
            <a:r>
              <a:rPr lang="en-US" dirty="0">
                <a:solidFill>
                  <a:schemeClr val="tx2">
                    <a:lumMod val="50000"/>
                  </a:schemeClr>
                </a:solidFill>
              </a:rPr>
              <a:t>We wish for you a future which is covid free like so many other afflictions which have been eliminated by vaccines. </a:t>
            </a:r>
          </a:p>
        </p:txBody>
      </p:sp>
      <p:sp>
        <p:nvSpPr>
          <p:cNvPr id="5" name="TextBox 4">
            <a:extLst>
              <a:ext uri="{FF2B5EF4-FFF2-40B4-BE49-F238E27FC236}">
                <a16:creationId xmlns:a16="http://schemas.microsoft.com/office/drawing/2014/main" id="{516CD527-5A68-4494-A08B-8A8965AF2888}"/>
              </a:ext>
            </a:extLst>
          </p:cNvPr>
          <p:cNvSpPr txBox="1"/>
          <p:nvPr/>
        </p:nvSpPr>
        <p:spPr>
          <a:xfrm>
            <a:off x="7391400" y="6248400"/>
            <a:ext cx="1600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Fox Subacute</a:t>
            </a:r>
          </a:p>
        </p:txBody>
      </p:sp>
    </p:spTree>
    <p:extLst>
      <p:ext uri="{BB962C8B-B14F-4D97-AF65-F5344CB8AC3E}">
        <p14:creationId xmlns:p14="http://schemas.microsoft.com/office/powerpoint/2010/main" val="212512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Beholder-HP2\Desktop\Beholder Productions\Clients\FS - FoxSubacute\Assets\Fox Subacute\Elements\foxsub elem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6" y="2240280"/>
            <a:ext cx="9154886" cy="4648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838200"/>
            <a:ext cx="8229600" cy="2087562"/>
          </a:xfrm>
        </p:spPr>
        <p:txBody>
          <a:bodyPr>
            <a:normAutofit/>
          </a:bodyPr>
          <a:lstStyle/>
          <a:p>
            <a:r>
              <a:rPr lang="en-US" sz="3200" dirty="0"/>
              <a:t>Thank you for participating in the:</a:t>
            </a:r>
          </a:p>
        </p:txBody>
      </p:sp>
      <p:sp>
        <p:nvSpPr>
          <p:cNvPr id="3" name="Content Placeholder 2"/>
          <p:cNvSpPr>
            <a:spLocks noGrp="1"/>
          </p:cNvSpPr>
          <p:nvPr>
            <p:ph idx="1"/>
          </p:nvPr>
        </p:nvSpPr>
        <p:spPr>
          <a:xfrm>
            <a:off x="381000" y="3276600"/>
            <a:ext cx="8229600" cy="922579"/>
          </a:xfrm>
        </p:spPr>
        <p:txBody>
          <a:bodyPr>
            <a:normAutofit/>
          </a:bodyPr>
          <a:lstStyle/>
          <a:p>
            <a:pPr marL="0" indent="0" algn="ctr">
              <a:buNone/>
            </a:pPr>
            <a:r>
              <a:rPr lang="en-US" sz="4400" b="1" dirty="0"/>
              <a:t>Fox Vaccine Information Session</a:t>
            </a:r>
          </a:p>
        </p:txBody>
      </p:sp>
      <p:sp>
        <p:nvSpPr>
          <p:cNvPr id="5" name="TextBox 4">
            <a:extLst>
              <a:ext uri="{FF2B5EF4-FFF2-40B4-BE49-F238E27FC236}">
                <a16:creationId xmlns:a16="http://schemas.microsoft.com/office/drawing/2014/main" id="{516CD527-5A68-4494-A08B-8A8965AF2888}"/>
              </a:ext>
            </a:extLst>
          </p:cNvPr>
          <p:cNvSpPr txBox="1"/>
          <p:nvPr/>
        </p:nvSpPr>
        <p:spPr>
          <a:xfrm>
            <a:off x="7391400" y="6248400"/>
            <a:ext cx="1600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Fox Subacute</a:t>
            </a:r>
          </a:p>
        </p:txBody>
      </p:sp>
    </p:spTree>
    <p:extLst>
      <p:ext uri="{BB962C8B-B14F-4D97-AF65-F5344CB8AC3E}">
        <p14:creationId xmlns:p14="http://schemas.microsoft.com/office/powerpoint/2010/main" val="3243738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Beholder-HP2\Desktop\Beholder Productions\Clients\FS - FoxSubacute\Assets\Fox Subacute\Elements\foxsub elem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2" y="3961756"/>
            <a:ext cx="9154886" cy="2971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533400"/>
            <a:ext cx="8229600" cy="609600"/>
          </a:xfrm>
        </p:spPr>
        <p:txBody>
          <a:bodyPr>
            <a:normAutofit/>
          </a:bodyPr>
          <a:lstStyle/>
          <a:p>
            <a:pPr algn="l"/>
            <a:r>
              <a:rPr lang="en-US" sz="3200" u="sng" dirty="0">
                <a:solidFill>
                  <a:schemeClr val="tx2">
                    <a:lumMod val="50000"/>
                  </a:schemeClr>
                </a:solidFill>
                <a:effectLst>
                  <a:outerShdw blurRad="38100" dist="38100" dir="2700000" algn="tl">
                    <a:srgbClr val="000000">
                      <a:alpha val="43137"/>
                    </a:srgbClr>
                  </a:outerShdw>
                </a:effectLst>
              </a:rPr>
              <a:t>Brief History of mRNA</a:t>
            </a:r>
            <a:endParaRPr lang="en-US" sz="3200" dirty="0">
              <a:solidFill>
                <a:schemeClr val="tx2">
                  <a:lumMod val="50000"/>
                </a:schemeClr>
              </a:solidFill>
            </a:endParaRPr>
          </a:p>
        </p:txBody>
      </p:sp>
      <p:sp>
        <p:nvSpPr>
          <p:cNvPr id="3" name="Content Placeholder 2"/>
          <p:cNvSpPr>
            <a:spLocks noGrp="1"/>
          </p:cNvSpPr>
          <p:nvPr>
            <p:ph idx="1"/>
          </p:nvPr>
        </p:nvSpPr>
        <p:spPr>
          <a:xfrm>
            <a:off x="381000" y="1371600"/>
            <a:ext cx="8229600" cy="4038600"/>
          </a:xfrm>
        </p:spPr>
        <p:txBody>
          <a:bodyPr>
            <a:normAutofit fontScale="62500" lnSpcReduction="20000"/>
          </a:bodyPr>
          <a:lstStyle/>
          <a:p>
            <a:r>
              <a:rPr lang="en-US" dirty="0"/>
              <a:t>1946: ENIAC (Electronic Numerical Integrator and Computer), was the first programmable, electronic, general-purpose digital computer and was develop at the University of Pennsylvania.		</a:t>
            </a:r>
          </a:p>
          <a:p>
            <a:pPr marL="0" indent="0">
              <a:buNone/>
            </a:pPr>
            <a:r>
              <a:rPr lang="en-US" dirty="0"/>
              <a:t> </a:t>
            </a:r>
          </a:p>
          <a:p>
            <a:r>
              <a:rPr lang="en-US" dirty="0"/>
              <a:t>1989:  Researchers at the Salk Institute, at the University of California-San Diego, demonstrated how to introduce instructions using mRNA into cells for recalibration.</a:t>
            </a:r>
          </a:p>
          <a:p>
            <a:pPr marL="0" indent="0">
              <a:buNone/>
            </a:pPr>
            <a:r>
              <a:rPr lang="en-US" dirty="0"/>
              <a:t> </a:t>
            </a:r>
          </a:p>
          <a:p>
            <a:r>
              <a:rPr lang="en-US" dirty="0"/>
              <a:t>1990-2003:  The Human Genome Project, a 13-year joint effort using computers to “Map” the sequence of all human genes.</a:t>
            </a:r>
          </a:p>
          <a:p>
            <a:pPr marL="0" indent="0">
              <a:buNone/>
            </a:pPr>
            <a:r>
              <a:rPr lang="en-US" dirty="0"/>
              <a:t> </a:t>
            </a:r>
          </a:p>
          <a:p>
            <a:r>
              <a:rPr lang="en-US" dirty="0"/>
              <a:t>1990-2004:  Numerous developments indicating that RNA could be used as a vaccine to elicit an immune response against a pathogen.</a:t>
            </a:r>
          </a:p>
          <a:p>
            <a:pPr marL="0" indent="0">
              <a:buNone/>
            </a:pPr>
            <a:r>
              <a:rPr lang="en-US" dirty="0"/>
              <a:t> </a:t>
            </a:r>
          </a:p>
        </p:txBody>
      </p:sp>
      <p:sp>
        <p:nvSpPr>
          <p:cNvPr id="5" name="TextBox 4">
            <a:extLst>
              <a:ext uri="{FF2B5EF4-FFF2-40B4-BE49-F238E27FC236}">
                <a16:creationId xmlns:a16="http://schemas.microsoft.com/office/drawing/2014/main" id="{516CD527-5A68-4494-A08B-8A8965AF2888}"/>
              </a:ext>
            </a:extLst>
          </p:cNvPr>
          <p:cNvSpPr txBox="1"/>
          <p:nvPr/>
        </p:nvSpPr>
        <p:spPr>
          <a:xfrm>
            <a:off x="7391400" y="6248400"/>
            <a:ext cx="1600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Fox Subacute</a:t>
            </a:r>
          </a:p>
        </p:txBody>
      </p:sp>
    </p:spTree>
    <p:extLst>
      <p:ext uri="{BB962C8B-B14F-4D97-AF65-F5344CB8AC3E}">
        <p14:creationId xmlns:p14="http://schemas.microsoft.com/office/powerpoint/2010/main" val="29708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Beholder-HP2\Desktop\Beholder Productions\Clients\FS - FoxSubacute\Assets\Fox Subacute\Elements\foxsub elem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2" y="3961756"/>
            <a:ext cx="9154886" cy="2971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533400"/>
            <a:ext cx="8229600" cy="609600"/>
          </a:xfrm>
        </p:spPr>
        <p:txBody>
          <a:bodyPr>
            <a:normAutofit/>
          </a:bodyPr>
          <a:lstStyle/>
          <a:p>
            <a:pPr algn="l"/>
            <a:r>
              <a:rPr lang="en-US" sz="3200" u="sng" dirty="0">
                <a:solidFill>
                  <a:schemeClr val="tx2">
                    <a:lumMod val="50000"/>
                  </a:schemeClr>
                </a:solidFill>
                <a:effectLst>
                  <a:outerShdw blurRad="38100" dist="38100" dir="2700000" algn="tl">
                    <a:srgbClr val="000000">
                      <a:alpha val="43137"/>
                    </a:srgbClr>
                  </a:outerShdw>
                </a:effectLst>
              </a:rPr>
              <a:t>Brief History of mRNA for Vaccines (2)</a:t>
            </a:r>
            <a:endParaRPr lang="en-US" sz="3200" dirty="0">
              <a:solidFill>
                <a:schemeClr val="tx2">
                  <a:lumMod val="50000"/>
                </a:schemeClr>
              </a:solidFill>
            </a:endParaRPr>
          </a:p>
        </p:txBody>
      </p:sp>
      <p:sp>
        <p:nvSpPr>
          <p:cNvPr id="3" name="Content Placeholder 2"/>
          <p:cNvSpPr>
            <a:spLocks noGrp="1"/>
          </p:cNvSpPr>
          <p:nvPr>
            <p:ph idx="1"/>
          </p:nvPr>
        </p:nvSpPr>
        <p:spPr>
          <a:xfrm>
            <a:off x="381000" y="1371600"/>
            <a:ext cx="8229600" cy="4495800"/>
          </a:xfrm>
        </p:spPr>
        <p:txBody>
          <a:bodyPr>
            <a:normAutofit fontScale="62500" lnSpcReduction="20000"/>
          </a:bodyPr>
          <a:lstStyle/>
          <a:p>
            <a:pPr algn="just"/>
            <a:r>
              <a:rPr lang="en-US" dirty="0"/>
              <a:t>2005-2019: Building upon the gene mapping of the humane genome and using computers to map the genes of viruses, Drew Weissman, MD, PhD, at the University of Pennsylvania and others published a joint paper that solved one of the key technical barriers by using modified nucleosides to get mRNA inside human cells without setting off the body's defense system. Extensive research by Bio-medical companies utilizing the mRNA methodology to develop effective drugs for chronic disease such as cardiovascular, metabolic, renal, and some cancers resulted in mixed results.  Vaccine research continued with mRNA but with less focus due to the narrow profit margins involved with vaccine development.  </a:t>
            </a:r>
          </a:p>
          <a:p>
            <a:pPr marL="0" indent="0" algn="just">
              <a:buNone/>
            </a:pPr>
            <a:r>
              <a:rPr lang="en-US" dirty="0"/>
              <a:t> </a:t>
            </a:r>
          </a:p>
          <a:p>
            <a:pPr algn="just"/>
            <a:r>
              <a:rPr lang="en-US" dirty="0"/>
              <a:t>2020: COVID-19 became a pandemic and the US government stepped in and funded development costs (except for Pfizer).</a:t>
            </a:r>
          </a:p>
          <a:p>
            <a:pPr algn="just"/>
            <a:endParaRPr lang="en-US" dirty="0"/>
          </a:p>
          <a:p>
            <a:pPr algn="just"/>
            <a:r>
              <a:rPr lang="en-US" dirty="0"/>
              <a:t>While it may seem that mRNA vaccines developed at Warp Speed within this year, actually, it has been 74 years in the making.</a:t>
            </a:r>
          </a:p>
        </p:txBody>
      </p:sp>
      <p:sp>
        <p:nvSpPr>
          <p:cNvPr id="5" name="TextBox 4">
            <a:extLst>
              <a:ext uri="{FF2B5EF4-FFF2-40B4-BE49-F238E27FC236}">
                <a16:creationId xmlns:a16="http://schemas.microsoft.com/office/drawing/2014/main" id="{516CD527-5A68-4494-A08B-8A8965AF2888}"/>
              </a:ext>
            </a:extLst>
          </p:cNvPr>
          <p:cNvSpPr txBox="1"/>
          <p:nvPr/>
        </p:nvSpPr>
        <p:spPr>
          <a:xfrm>
            <a:off x="7391400" y="6248400"/>
            <a:ext cx="1600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Fox Subacute</a:t>
            </a:r>
          </a:p>
        </p:txBody>
      </p:sp>
    </p:spTree>
    <p:extLst>
      <p:ext uri="{BB962C8B-B14F-4D97-AF65-F5344CB8AC3E}">
        <p14:creationId xmlns:p14="http://schemas.microsoft.com/office/powerpoint/2010/main" val="232968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Beholder-HP2\Desktop\Beholder Productions\Clients\FS - FoxSubacute\Assets\Fox Subacute\Elements\foxsub elem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2" y="3657600"/>
            <a:ext cx="9154886" cy="323088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81000" y="2362200"/>
            <a:ext cx="8229600" cy="3132379"/>
          </a:xfrm>
        </p:spPr>
        <p:txBody>
          <a:bodyPr>
            <a:normAutofit/>
          </a:bodyPr>
          <a:lstStyle/>
          <a:p>
            <a:pPr marL="0" indent="0" algn="ctr">
              <a:buNone/>
            </a:pPr>
            <a:r>
              <a:rPr lang="en-US" sz="4000" b="1" dirty="0"/>
              <a:t>Geni Fisher</a:t>
            </a:r>
            <a:r>
              <a:rPr lang="en-US" sz="4000" dirty="0"/>
              <a:t> </a:t>
            </a:r>
          </a:p>
          <a:p>
            <a:pPr marL="0" indent="0" algn="ctr">
              <a:buNone/>
            </a:pPr>
            <a:r>
              <a:rPr lang="en-US" sz="2800" dirty="0"/>
              <a:t>Chief Clinical Officer</a:t>
            </a:r>
          </a:p>
          <a:p>
            <a:pPr marL="0" indent="0" algn="ctr">
              <a:buNone/>
            </a:pPr>
            <a:r>
              <a:rPr lang="en-US" sz="2400" dirty="0"/>
              <a:t>Fox Subacute</a:t>
            </a:r>
          </a:p>
        </p:txBody>
      </p:sp>
      <p:sp>
        <p:nvSpPr>
          <p:cNvPr id="5" name="TextBox 4">
            <a:extLst>
              <a:ext uri="{FF2B5EF4-FFF2-40B4-BE49-F238E27FC236}">
                <a16:creationId xmlns:a16="http://schemas.microsoft.com/office/drawing/2014/main" id="{516CD527-5A68-4494-A08B-8A8965AF2888}"/>
              </a:ext>
            </a:extLst>
          </p:cNvPr>
          <p:cNvSpPr txBox="1"/>
          <p:nvPr/>
        </p:nvSpPr>
        <p:spPr>
          <a:xfrm>
            <a:off x="7391400" y="6248400"/>
            <a:ext cx="1600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Fox Subacute</a:t>
            </a:r>
          </a:p>
        </p:txBody>
      </p:sp>
    </p:spTree>
    <p:extLst>
      <p:ext uri="{BB962C8B-B14F-4D97-AF65-F5344CB8AC3E}">
        <p14:creationId xmlns:p14="http://schemas.microsoft.com/office/powerpoint/2010/main" val="417386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Beholder-HP2\Desktop\Beholder Productions\Clients\FS - FoxSubacute\Assets\Fox Subacute\Elements\foxsub elem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2" y="4191000"/>
            <a:ext cx="9154886" cy="26974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9705" y="533400"/>
            <a:ext cx="8229600" cy="762000"/>
          </a:xfrm>
        </p:spPr>
        <p:txBody>
          <a:bodyPr>
            <a:normAutofit/>
          </a:bodyPr>
          <a:lstStyle/>
          <a:p>
            <a:pPr algn="l"/>
            <a:r>
              <a:rPr lang="en-US" sz="3200" b="1" u="sng" dirty="0"/>
              <a:t>Manager of Clinical Operations, Pharmerica</a:t>
            </a:r>
          </a:p>
        </p:txBody>
      </p:sp>
      <p:sp>
        <p:nvSpPr>
          <p:cNvPr id="3" name="Content Placeholder 2"/>
          <p:cNvSpPr>
            <a:spLocks noGrp="1"/>
          </p:cNvSpPr>
          <p:nvPr>
            <p:ph idx="1"/>
          </p:nvPr>
        </p:nvSpPr>
        <p:spPr>
          <a:xfrm>
            <a:off x="469705" y="1828800"/>
            <a:ext cx="8229600" cy="3505200"/>
          </a:xfrm>
        </p:spPr>
        <p:txBody>
          <a:bodyPr>
            <a:normAutofit fontScale="70000" lnSpcReduction="20000"/>
          </a:bodyPr>
          <a:lstStyle/>
          <a:p>
            <a:pPr marL="0" indent="0" algn="just">
              <a:buNone/>
            </a:pPr>
            <a:r>
              <a:rPr lang="en-US" sz="4500" b="1" dirty="0"/>
              <a:t>Jim Mooney, </a:t>
            </a:r>
            <a:r>
              <a:rPr lang="en-US" sz="3600" b="1" dirty="0" err="1"/>
              <a:t>R.Ph</a:t>
            </a:r>
            <a:r>
              <a:rPr lang="en-US" sz="3600" b="1" dirty="0"/>
              <a:t>.</a:t>
            </a:r>
            <a:r>
              <a:rPr lang="en-US" sz="4500" b="1" dirty="0"/>
              <a:t>:  </a:t>
            </a:r>
            <a:r>
              <a:rPr lang="en-US" dirty="0"/>
              <a:t>is the Manager of Clinical Operations for Pharmerica, overseeing the East Central District. He holds a license to practice as a Pharmacist in both Pennsylvania and Maryland and has completed certification to administer immunizations in Pennsylvania.  His current responsibilities include day to day supervision of a dedicated group of knowledgeable Consultant Pharmacists in his district, providing educational opportunities to his team and most importantly, focusing on the needs of the patient to provide safe and effective medication therapies.  He is a proud graduate of the Philadelphia College of Pharmacy and Science, and has practiced in a variety of clinical settings, from acute care, community and long-term care, over his career.  </a:t>
            </a:r>
          </a:p>
        </p:txBody>
      </p:sp>
      <p:sp>
        <p:nvSpPr>
          <p:cNvPr id="5" name="TextBox 4">
            <a:extLst>
              <a:ext uri="{FF2B5EF4-FFF2-40B4-BE49-F238E27FC236}">
                <a16:creationId xmlns:a16="http://schemas.microsoft.com/office/drawing/2014/main" id="{516CD527-5A68-4494-A08B-8A8965AF2888}"/>
              </a:ext>
            </a:extLst>
          </p:cNvPr>
          <p:cNvSpPr txBox="1"/>
          <p:nvPr/>
        </p:nvSpPr>
        <p:spPr>
          <a:xfrm>
            <a:off x="7391400" y="6248400"/>
            <a:ext cx="1600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Fox Subacute</a:t>
            </a:r>
          </a:p>
        </p:txBody>
      </p:sp>
    </p:spTree>
    <p:extLst>
      <p:ext uri="{BB962C8B-B14F-4D97-AF65-F5344CB8AC3E}">
        <p14:creationId xmlns:p14="http://schemas.microsoft.com/office/powerpoint/2010/main" val="1601860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5">
            <a:extLst>
              <a:ext uri="{FF2B5EF4-FFF2-40B4-BE49-F238E27FC236}">
                <a16:creationId xmlns:a16="http://schemas.microsoft.com/office/drawing/2014/main" id="{88DFD611-677D-7C45-B0B6-EA70FE1AB99F}"/>
              </a:ext>
            </a:extLst>
          </p:cNvPr>
          <p:cNvSpPr/>
          <p:nvPr/>
        </p:nvSpPr>
        <p:spPr>
          <a:xfrm>
            <a:off x="-18047" y="-24063"/>
            <a:ext cx="9160329" cy="6779986"/>
          </a:xfrm>
          <a:custGeom>
            <a:avLst/>
            <a:gdLst>
              <a:gd name="connsiteX0" fmla="*/ 0 w 12192000"/>
              <a:gd name="connsiteY0" fmla="*/ 0 h 6159500"/>
              <a:gd name="connsiteX1" fmla="*/ 11165396 w 12192000"/>
              <a:gd name="connsiteY1" fmla="*/ 0 h 6159500"/>
              <a:gd name="connsiteX2" fmla="*/ 12192000 w 12192000"/>
              <a:gd name="connsiteY2" fmla="*/ 1026604 h 6159500"/>
              <a:gd name="connsiteX3" fmla="*/ 12192000 w 12192000"/>
              <a:gd name="connsiteY3" fmla="*/ 6159500 h 6159500"/>
              <a:gd name="connsiteX4" fmla="*/ 0 w 12192000"/>
              <a:gd name="connsiteY4" fmla="*/ 6159500 h 6159500"/>
              <a:gd name="connsiteX5" fmla="*/ 0 w 12192000"/>
              <a:gd name="connsiteY5" fmla="*/ 0 h 6159500"/>
              <a:gd name="connsiteX0" fmla="*/ 10886 w 12192000"/>
              <a:gd name="connsiteY0" fmla="*/ 0 h 6257472"/>
              <a:gd name="connsiteX1" fmla="*/ 11165396 w 12192000"/>
              <a:gd name="connsiteY1" fmla="*/ 97972 h 6257472"/>
              <a:gd name="connsiteX2" fmla="*/ 12192000 w 12192000"/>
              <a:gd name="connsiteY2" fmla="*/ 1124576 h 6257472"/>
              <a:gd name="connsiteX3" fmla="*/ 12192000 w 12192000"/>
              <a:gd name="connsiteY3" fmla="*/ 6257472 h 6257472"/>
              <a:gd name="connsiteX4" fmla="*/ 0 w 12192000"/>
              <a:gd name="connsiteY4" fmla="*/ 6257472 h 6257472"/>
              <a:gd name="connsiteX5" fmla="*/ 10886 w 12192000"/>
              <a:gd name="connsiteY5" fmla="*/ 0 h 6257472"/>
              <a:gd name="connsiteX0" fmla="*/ 10886 w 12192000"/>
              <a:gd name="connsiteY0" fmla="*/ 0 h 6257472"/>
              <a:gd name="connsiteX1" fmla="*/ 12155996 w 12192000"/>
              <a:gd name="connsiteY1" fmla="*/ 1 h 6257472"/>
              <a:gd name="connsiteX2" fmla="*/ 12192000 w 12192000"/>
              <a:gd name="connsiteY2" fmla="*/ 1124576 h 6257472"/>
              <a:gd name="connsiteX3" fmla="*/ 12192000 w 12192000"/>
              <a:gd name="connsiteY3" fmla="*/ 6257472 h 6257472"/>
              <a:gd name="connsiteX4" fmla="*/ 0 w 12192000"/>
              <a:gd name="connsiteY4" fmla="*/ 6257472 h 6257472"/>
              <a:gd name="connsiteX5" fmla="*/ 10886 w 12192000"/>
              <a:gd name="connsiteY5" fmla="*/ 0 h 6257472"/>
              <a:gd name="connsiteX0" fmla="*/ 10886 w 12192000"/>
              <a:gd name="connsiteY0" fmla="*/ 0 h 6758214"/>
              <a:gd name="connsiteX1" fmla="*/ 12155996 w 12192000"/>
              <a:gd name="connsiteY1" fmla="*/ 1 h 6758214"/>
              <a:gd name="connsiteX2" fmla="*/ 12192000 w 12192000"/>
              <a:gd name="connsiteY2" fmla="*/ 1124576 h 6758214"/>
              <a:gd name="connsiteX3" fmla="*/ 4212771 w 12192000"/>
              <a:gd name="connsiteY3" fmla="*/ 6758214 h 6758214"/>
              <a:gd name="connsiteX4" fmla="*/ 0 w 12192000"/>
              <a:gd name="connsiteY4" fmla="*/ 6257472 h 6758214"/>
              <a:gd name="connsiteX5" fmla="*/ 10886 w 12192000"/>
              <a:gd name="connsiteY5" fmla="*/ 0 h 6758214"/>
              <a:gd name="connsiteX0" fmla="*/ 10886 w 12202886"/>
              <a:gd name="connsiteY0" fmla="*/ 0 h 6758214"/>
              <a:gd name="connsiteX1" fmla="*/ 12155996 w 12202886"/>
              <a:gd name="connsiteY1" fmla="*/ 1 h 6758214"/>
              <a:gd name="connsiteX2" fmla="*/ 12202886 w 12202886"/>
              <a:gd name="connsiteY2" fmla="*/ 6317061 h 6758214"/>
              <a:gd name="connsiteX3" fmla="*/ 4212771 w 12202886"/>
              <a:gd name="connsiteY3" fmla="*/ 6758214 h 6758214"/>
              <a:gd name="connsiteX4" fmla="*/ 0 w 12202886"/>
              <a:gd name="connsiteY4" fmla="*/ 6257472 h 6758214"/>
              <a:gd name="connsiteX5" fmla="*/ 10886 w 12202886"/>
              <a:gd name="connsiteY5" fmla="*/ 0 h 6758214"/>
              <a:gd name="connsiteX0" fmla="*/ 10886 w 12202886"/>
              <a:gd name="connsiteY0" fmla="*/ 0 h 6779986"/>
              <a:gd name="connsiteX1" fmla="*/ 12155996 w 12202886"/>
              <a:gd name="connsiteY1" fmla="*/ 1 h 6779986"/>
              <a:gd name="connsiteX2" fmla="*/ 12202886 w 12202886"/>
              <a:gd name="connsiteY2" fmla="*/ 6317061 h 6779986"/>
              <a:gd name="connsiteX3" fmla="*/ 4158343 w 12202886"/>
              <a:gd name="connsiteY3" fmla="*/ 6779986 h 6779986"/>
              <a:gd name="connsiteX4" fmla="*/ 0 w 12202886"/>
              <a:gd name="connsiteY4" fmla="*/ 6257472 h 6779986"/>
              <a:gd name="connsiteX5" fmla="*/ 10886 w 12202886"/>
              <a:gd name="connsiteY5" fmla="*/ 0 h 6779986"/>
              <a:gd name="connsiteX0" fmla="*/ 10886 w 12221310"/>
              <a:gd name="connsiteY0" fmla="*/ 0 h 6779986"/>
              <a:gd name="connsiteX1" fmla="*/ 12221310 w 12221310"/>
              <a:gd name="connsiteY1" fmla="*/ 1 h 6779986"/>
              <a:gd name="connsiteX2" fmla="*/ 12202886 w 12221310"/>
              <a:gd name="connsiteY2" fmla="*/ 6317061 h 6779986"/>
              <a:gd name="connsiteX3" fmla="*/ 4158343 w 12221310"/>
              <a:gd name="connsiteY3" fmla="*/ 6779986 h 6779986"/>
              <a:gd name="connsiteX4" fmla="*/ 0 w 12221310"/>
              <a:gd name="connsiteY4" fmla="*/ 6257472 h 6779986"/>
              <a:gd name="connsiteX5" fmla="*/ 10886 w 12221310"/>
              <a:gd name="connsiteY5" fmla="*/ 0 h 6779986"/>
              <a:gd name="connsiteX0" fmla="*/ 10886 w 12247112"/>
              <a:gd name="connsiteY0" fmla="*/ 0 h 6779986"/>
              <a:gd name="connsiteX1" fmla="*/ 12221310 w 12247112"/>
              <a:gd name="connsiteY1" fmla="*/ 1 h 6779986"/>
              <a:gd name="connsiteX2" fmla="*/ 12246429 w 12247112"/>
              <a:gd name="connsiteY2" fmla="*/ 6295289 h 6779986"/>
              <a:gd name="connsiteX3" fmla="*/ 4158343 w 12247112"/>
              <a:gd name="connsiteY3" fmla="*/ 6779986 h 6779986"/>
              <a:gd name="connsiteX4" fmla="*/ 0 w 12247112"/>
              <a:gd name="connsiteY4" fmla="*/ 6257472 h 6779986"/>
              <a:gd name="connsiteX5" fmla="*/ 10886 w 12247112"/>
              <a:gd name="connsiteY5" fmla="*/ 0 h 677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47112" h="6779986">
                <a:moveTo>
                  <a:pt x="10886" y="0"/>
                </a:moveTo>
                <a:lnTo>
                  <a:pt x="12221310" y="1"/>
                </a:lnTo>
                <a:cubicBezTo>
                  <a:pt x="12215169" y="2105688"/>
                  <a:pt x="12252570" y="4189602"/>
                  <a:pt x="12246429" y="6295289"/>
                </a:cubicBezTo>
                <a:lnTo>
                  <a:pt x="4158343" y="6779986"/>
                </a:lnTo>
                <a:lnTo>
                  <a:pt x="0" y="6257472"/>
                </a:lnTo>
                <a:cubicBezTo>
                  <a:pt x="3629" y="4171648"/>
                  <a:pt x="7257" y="2085824"/>
                  <a:pt x="10886" y="0"/>
                </a:cubicBezTo>
                <a:close/>
              </a:path>
            </a:pathLst>
          </a:custGeom>
          <a:blipFill dpi="0" rotWithShape="1">
            <a:blip r:embed="rId3">
              <a:extLst>
                <a:ext uri="{28A0092B-C50C-407E-A947-70E740481C1C}">
                  <a14:useLocalDpi xmlns:a14="http://schemas.microsoft.com/office/drawing/2010/main" val="0"/>
                </a:ext>
              </a:extLst>
            </a:blip>
            <a:srcRect/>
            <a:stretch>
              <a:fillRect l="-3920" r="-3920"/>
            </a:stretch>
          </a:blipFill>
          <a:effectLst>
            <a:outerShdw blurRad="50800" dist="38100" dir="5400000" algn="t" rotWithShape="0">
              <a:prstClr val="black">
                <a:alpha val="33000"/>
              </a:prstClr>
            </a:outerShdw>
          </a:effectLst>
        </p:spPr>
        <p:txBody>
          <a:bodyPr wrap="square" lIns="0" tIns="0" rIns="0" bIns="0" rtlCol="0"/>
          <a:lstStyle/>
          <a:p>
            <a:endParaRPr dirty="0"/>
          </a:p>
        </p:txBody>
      </p:sp>
      <p:sp>
        <p:nvSpPr>
          <p:cNvPr id="15" name="object 4">
            <a:extLst>
              <a:ext uri="{FF2B5EF4-FFF2-40B4-BE49-F238E27FC236}">
                <a16:creationId xmlns:a16="http://schemas.microsoft.com/office/drawing/2014/main" id="{05DD9040-AEAE-1B45-81C0-7AE5132AA6BF}"/>
              </a:ext>
            </a:extLst>
          </p:cNvPr>
          <p:cNvSpPr/>
          <p:nvPr/>
        </p:nvSpPr>
        <p:spPr>
          <a:xfrm>
            <a:off x="-16329" y="2895600"/>
            <a:ext cx="4702629" cy="3048000"/>
          </a:xfrm>
          <a:prstGeom prst="rect">
            <a:avLst/>
          </a:prstGeom>
          <a:blipFill dpi="0" rotWithShape="1">
            <a:blip r:embed="rId4" cstate="email">
              <a:alphaModFix amt="84000"/>
              <a:extLst>
                <a:ext uri="{28A0092B-C50C-407E-A947-70E740481C1C}">
                  <a14:useLocalDpi xmlns:a14="http://schemas.microsoft.com/office/drawing/2010/main"/>
                </a:ext>
              </a:extLst>
            </a:blip>
            <a:srcRect/>
            <a:stretch>
              <a:fillRect/>
            </a:stretch>
          </a:blipFill>
        </p:spPr>
        <p:txBody>
          <a:bodyPr wrap="square" lIns="0" tIns="0" rIns="0" bIns="0" rtlCol="0"/>
          <a:lstStyle/>
          <a:p>
            <a:pPr marL="12700">
              <a:lnSpc>
                <a:spcPct val="100000"/>
              </a:lnSpc>
              <a:spcBef>
                <a:spcPts val="100"/>
              </a:spcBef>
            </a:pPr>
            <a:r>
              <a:rPr lang="en-US" sz="2800" b="1" dirty="0">
                <a:solidFill>
                  <a:schemeClr val="accent1"/>
                </a:solidFill>
                <a:latin typeface="Arial"/>
                <a:cs typeface="Arial"/>
              </a:rPr>
              <a:t>   </a:t>
            </a:r>
            <a:endParaRPr lang="en-US" b="1" dirty="0">
              <a:solidFill>
                <a:schemeClr val="accent1"/>
              </a:solidFill>
              <a:latin typeface="Arial"/>
              <a:cs typeface="Arial"/>
            </a:endParaRPr>
          </a:p>
        </p:txBody>
      </p:sp>
      <p:sp>
        <p:nvSpPr>
          <p:cNvPr id="16" name="Title 13">
            <a:extLst>
              <a:ext uri="{FF2B5EF4-FFF2-40B4-BE49-F238E27FC236}">
                <a16:creationId xmlns:a16="http://schemas.microsoft.com/office/drawing/2014/main" id="{556A5486-A8F0-844A-AE93-F72C3CB28B1D}"/>
              </a:ext>
            </a:extLst>
          </p:cNvPr>
          <p:cNvSpPr>
            <a:spLocks noGrp="1"/>
          </p:cNvSpPr>
          <p:nvPr>
            <p:ph type="ctrTitle"/>
          </p:nvPr>
        </p:nvSpPr>
        <p:spPr>
          <a:xfrm>
            <a:off x="389496" y="4191001"/>
            <a:ext cx="4011054" cy="754571"/>
          </a:xfrm>
        </p:spPr>
        <p:txBody>
          <a:bodyPr>
            <a:normAutofit fontScale="90000"/>
          </a:bodyPr>
          <a:lstStyle/>
          <a:p>
            <a:pPr algn="l"/>
            <a:r>
              <a:rPr lang="en-US" sz="3200" b="1" dirty="0">
                <a:solidFill>
                  <a:srgbClr val="468BCA"/>
                </a:solidFill>
              </a:rPr>
              <a:t>Covid-19 (SARS CoV-2) Vaccine</a:t>
            </a:r>
          </a:p>
        </p:txBody>
      </p:sp>
      <p:sp>
        <p:nvSpPr>
          <p:cNvPr id="17" name="Subtitle 14">
            <a:extLst>
              <a:ext uri="{FF2B5EF4-FFF2-40B4-BE49-F238E27FC236}">
                <a16:creationId xmlns:a16="http://schemas.microsoft.com/office/drawing/2014/main" id="{904DA42B-3556-0344-9E6E-4492199B7D63}"/>
              </a:ext>
            </a:extLst>
          </p:cNvPr>
          <p:cNvSpPr>
            <a:spLocks noGrp="1"/>
          </p:cNvSpPr>
          <p:nvPr>
            <p:ph type="subTitle" idx="1"/>
          </p:nvPr>
        </p:nvSpPr>
        <p:spPr>
          <a:xfrm>
            <a:off x="514350" y="4945571"/>
            <a:ext cx="2134128" cy="678624"/>
          </a:xfrm>
        </p:spPr>
        <p:txBody>
          <a:bodyPr>
            <a:normAutofit fontScale="85000" lnSpcReduction="20000"/>
          </a:bodyPr>
          <a:lstStyle/>
          <a:p>
            <a:pPr algn="l">
              <a:lnSpc>
                <a:spcPct val="100000"/>
              </a:lnSpc>
            </a:pPr>
            <a:r>
              <a:rPr lang="en-US" sz="1600" b="1" dirty="0">
                <a:solidFill>
                  <a:schemeClr val="accent5">
                    <a:lumMod val="75000"/>
                  </a:schemeClr>
                </a:solidFill>
                <a:latin typeface="+mj-lt"/>
              </a:rPr>
              <a:t>James J. Mooney II, RPh</a:t>
            </a:r>
          </a:p>
          <a:p>
            <a:pPr algn="l">
              <a:lnSpc>
                <a:spcPct val="100000"/>
              </a:lnSpc>
            </a:pPr>
            <a:r>
              <a:rPr lang="en-US" sz="1600" b="1" dirty="0">
                <a:solidFill>
                  <a:schemeClr val="accent5">
                    <a:lumMod val="75000"/>
                  </a:schemeClr>
                </a:solidFill>
                <a:latin typeface="+mj-lt"/>
              </a:rPr>
              <a:t>Manger, Clinical Operations</a:t>
            </a:r>
          </a:p>
        </p:txBody>
      </p:sp>
      <p:sp>
        <p:nvSpPr>
          <p:cNvPr id="18" name="Text Placeholder 25">
            <a:extLst>
              <a:ext uri="{FF2B5EF4-FFF2-40B4-BE49-F238E27FC236}">
                <a16:creationId xmlns:a16="http://schemas.microsoft.com/office/drawing/2014/main" id="{A38C3A5F-EA90-9245-A939-936003EC28DA}"/>
              </a:ext>
            </a:extLst>
          </p:cNvPr>
          <p:cNvSpPr txBox="1">
            <a:spLocks/>
          </p:cNvSpPr>
          <p:nvPr/>
        </p:nvSpPr>
        <p:spPr>
          <a:xfrm>
            <a:off x="2695074" y="4988878"/>
            <a:ext cx="1485900" cy="421322"/>
          </a:xfrm>
          <a:prstGeom prst="rect">
            <a:avLst/>
          </a:prstGeom>
        </p:spPr>
        <p:txBody>
          <a:bodyPr/>
          <a:lstStyle>
            <a:lvl1pPr marL="0" algn="r">
              <a:defRPr sz="2000" b="1">
                <a:solidFill>
                  <a:schemeClr val="tx2"/>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b="0" kern="0" dirty="0">
                <a:solidFill>
                  <a:schemeClr val="tx1"/>
                </a:solidFill>
                <a:latin typeface="+mj-lt"/>
                <a:cs typeface="Calibri Light" panose="020F0302020204030204" pitchFamily="34" charset="0"/>
              </a:rPr>
              <a:t>12/21/2020</a:t>
            </a:r>
          </a:p>
        </p:txBody>
      </p:sp>
      <p:pic>
        <p:nvPicPr>
          <p:cNvPr id="8" name="Picture 7">
            <a:extLst>
              <a:ext uri="{FF2B5EF4-FFF2-40B4-BE49-F238E27FC236}">
                <a16:creationId xmlns:a16="http://schemas.microsoft.com/office/drawing/2014/main" id="{38938506-7B6C-6A4F-B98B-9529A481E36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14350" y="3247738"/>
            <a:ext cx="3015112" cy="819727"/>
          </a:xfrm>
          <a:prstGeom prst="rect">
            <a:avLst/>
          </a:prstGeom>
        </p:spPr>
      </p:pic>
      <p:sp>
        <p:nvSpPr>
          <p:cNvPr id="2" name="Slide Number Placeholder 1"/>
          <p:cNvSpPr>
            <a:spLocks noGrp="1"/>
          </p:cNvSpPr>
          <p:nvPr>
            <p:ph type="sldNum" sz="quarter" idx="12"/>
          </p:nvPr>
        </p:nvSpPr>
        <p:spPr/>
        <p:txBody>
          <a:bodyPr/>
          <a:lstStyle/>
          <a:p>
            <a:fld id="{20C484ED-A91E-1E49-92DB-7BC70DE2B338}" type="slidenum">
              <a:rPr lang="en-US" smtClean="0"/>
              <a:t>7</a:t>
            </a:fld>
            <a:endParaRPr lang="en-US" dirty="0"/>
          </a:p>
        </p:txBody>
      </p:sp>
    </p:spTree>
    <p:extLst>
      <p:ext uri="{BB962C8B-B14F-4D97-AF65-F5344CB8AC3E}">
        <p14:creationId xmlns:p14="http://schemas.microsoft.com/office/powerpoint/2010/main" val="4157153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AFAC5BC-238A-431C-941E-5BDE03C3802D}"/>
              </a:ext>
            </a:extLst>
          </p:cNvPr>
          <p:cNvGraphicFramePr>
            <a:graphicFrameLocks/>
          </p:cNvGraphicFramePr>
          <p:nvPr>
            <p:extLst>
              <p:ext uri="{D42A27DB-BD31-4B8C-83A1-F6EECF244321}">
                <p14:modId xmlns:p14="http://schemas.microsoft.com/office/powerpoint/2010/main" val="3642935652"/>
              </p:ext>
            </p:extLst>
          </p:nvPr>
        </p:nvGraphicFramePr>
        <p:xfrm>
          <a:off x="781765" y="1810578"/>
          <a:ext cx="6976349" cy="4583604"/>
        </p:xfrm>
        <a:graphic>
          <a:graphicData uri="http://schemas.openxmlformats.org/drawingml/2006/table">
            <a:tbl>
              <a:tblPr firstRow="1" firstCol="1" bandRow="1">
                <a:tableStyleId>{5C22544A-7EE6-4342-B048-85BDC9FD1C3A}</a:tableStyleId>
              </a:tblPr>
              <a:tblGrid>
                <a:gridCol w="753980">
                  <a:extLst>
                    <a:ext uri="{9D8B030D-6E8A-4147-A177-3AD203B41FA5}">
                      <a16:colId xmlns:a16="http://schemas.microsoft.com/office/drawing/2014/main" val="2763301921"/>
                    </a:ext>
                  </a:extLst>
                </a:gridCol>
                <a:gridCol w="1086824">
                  <a:extLst>
                    <a:ext uri="{9D8B030D-6E8A-4147-A177-3AD203B41FA5}">
                      <a16:colId xmlns:a16="http://schemas.microsoft.com/office/drawing/2014/main" val="1965486608"/>
                    </a:ext>
                  </a:extLst>
                </a:gridCol>
                <a:gridCol w="1075716">
                  <a:extLst>
                    <a:ext uri="{9D8B030D-6E8A-4147-A177-3AD203B41FA5}">
                      <a16:colId xmlns:a16="http://schemas.microsoft.com/office/drawing/2014/main" val="3016876701"/>
                    </a:ext>
                  </a:extLst>
                </a:gridCol>
                <a:gridCol w="1165952">
                  <a:extLst>
                    <a:ext uri="{9D8B030D-6E8A-4147-A177-3AD203B41FA5}">
                      <a16:colId xmlns:a16="http://schemas.microsoft.com/office/drawing/2014/main" val="195229148"/>
                    </a:ext>
                  </a:extLst>
                </a:gridCol>
                <a:gridCol w="1575020">
                  <a:extLst>
                    <a:ext uri="{9D8B030D-6E8A-4147-A177-3AD203B41FA5}">
                      <a16:colId xmlns:a16="http://schemas.microsoft.com/office/drawing/2014/main" val="2476413992"/>
                    </a:ext>
                  </a:extLst>
                </a:gridCol>
                <a:gridCol w="1318857">
                  <a:extLst>
                    <a:ext uri="{9D8B030D-6E8A-4147-A177-3AD203B41FA5}">
                      <a16:colId xmlns:a16="http://schemas.microsoft.com/office/drawing/2014/main" val="4008818515"/>
                    </a:ext>
                  </a:extLst>
                </a:gridCol>
              </a:tblGrid>
              <a:tr h="500873">
                <a:tc>
                  <a:txBody>
                    <a:bodyPr/>
                    <a:lstStyle/>
                    <a:p>
                      <a:pPr marL="0" marR="0" algn="ctr">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200" dirty="0">
                          <a:effectLst/>
                        </a:rPr>
                        <a:t>PRE-CLINICAL</a:t>
                      </a:r>
                    </a:p>
                    <a:p>
                      <a:pPr marL="0" marR="0" algn="ctr">
                        <a:spcBef>
                          <a:spcPts val="0"/>
                        </a:spcBef>
                        <a:spcAft>
                          <a:spcPts val="0"/>
                        </a:spcAft>
                      </a:pPr>
                      <a:r>
                        <a:rPr lang="en-US" sz="1200" dirty="0">
                          <a:effectLst/>
                        </a:rPr>
                        <a:t>TRIAL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200" dirty="0">
                          <a:effectLst/>
                        </a:rPr>
                        <a:t>PHASE 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200" dirty="0">
                          <a:effectLst/>
                        </a:rPr>
                        <a:t>PHASE 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200" dirty="0">
                          <a:effectLst/>
                        </a:rPr>
                        <a:t>PHASE 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200" dirty="0">
                          <a:effectLst/>
                        </a:rPr>
                        <a:t>PHASE 4</a:t>
                      </a:r>
                    </a:p>
                    <a:p>
                      <a:pPr marL="0" marR="0" algn="ctr">
                        <a:spcBef>
                          <a:spcPts val="0"/>
                        </a:spcBef>
                        <a:spcAft>
                          <a:spcPts val="0"/>
                        </a:spcAft>
                      </a:pPr>
                      <a:r>
                        <a:rPr lang="en-US" sz="1200" dirty="0">
                          <a:effectLst/>
                        </a:rPr>
                        <a:t>(POST-MARKETING)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280432132"/>
                  </a:ext>
                </a:extLst>
              </a:tr>
              <a:tr h="1001747">
                <a:tc>
                  <a:txBody>
                    <a:bodyPr/>
                    <a:lstStyle/>
                    <a:p>
                      <a:pPr marL="0" marR="0">
                        <a:spcBef>
                          <a:spcPts val="0"/>
                        </a:spcBef>
                        <a:spcAft>
                          <a:spcPts val="0"/>
                        </a:spcAft>
                      </a:pPr>
                      <a:r>
                        <a:rPr lang="en-US" sz="1200" dirty="0">
                          <a:effectLst/>
                        </a:rPr>
                        <a:t>SUBJECTS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171450" marR="0" indent="-171450">
                        <a:spcBef>
                          <a:spcPts val="0"/>
                        </a:spcBef>
                        <a:spcAft>
                          <a:spcPts val="0"/>
                        </a:spcAft>
                        <a:buFont typeface="Arial" panose="020B0604020202020204" pitchFamily="34" charset="0"/>
                        <a:buChar char="•"/>
                      </a:pPr>
                      <a:r>
                        <a:rPr lang="en-US" sz="1200" dirty="0">
                          <a:effectLst/>
                        </a:rPr>
                        <a:t>Trials in animals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171450" marR="0" lvl="0" indent="-171450">
                        <a:spcBef>
                          <a:spcPts val="0"/>
                        </a:spcBef>
                        <a:spcAft>
                          <a:spcPts val="0"/>
                        </a:spcAft>
                        <a:buFont typeface="Arial" panose="020B0604020202020204" pitchFamily="34" charset="0"/>
                        <a:buChar char="•"/>
                      </a:pPr>
                      <a:r>
                        <a:rPr lang="en-US" sz="1200" dirty="0">
                          <a:effectLst/>
                        </a:rPr>
                        <a:t>Small number of healthy subjects (&lt;100)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171450" marR="0" lvl="0" indent="-171450">
                        <a:spcBef>
                          <a:spcPts val="0"/>
                        </a:spcBef>
                        <a:spcAft>
                          <a:spcPts val="0"/>
                        </a:spcAft>
                        <a:buFont typeface="Arial" panose="020B0604020202020204" pitchFamily="34" charset="0"/>
                        <a:buChar char="•"/>
                      </a:pPr>
                      <a:r>
                        <a:rPr lang="en-US" sz="1200" dirty="0">
                          <a:effectLst/>
                        </a:rPr>
                        <a:t>Larger number of subjects (100s)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171450" marR="0" lvl="0" indent="-171450">
                        <a:spcBef>
                          <a:spcPts val="0"/>
                        </a:spcBef>
                        <a:spcAft>
                          <a:spcPts val="0"/>
                        </a:spcAft>
                        <a:buFont typeface="Arial" panose="020B0604020202020204" pitchFamily="34" charset="0"/>
                        <a:buChar char="•"/>
                      </a:pPr>
                      <a:r>
                        <a:rPr lang="en-US" sz="1200" dirty="0">
                          <a:effectLst/>
                        </a:rPr>
                        <a:t>Largest number of subjects (1,000s)</a:t>
                      </a:r>
                    </a:p>
                    <a:p>
                      <a:pPr marL="171450" marR="0" lvl="0" indent="-171450">
                        <a:spcBef>
                          <a:spcPts val="0"/>
                        </a:spcBef>
                        <a:spcAft>
                          <a:spcPts val="0"/>
                        </a:spcAft>
                        <a:buFont typeface="Arial" panose="020B0604020202020204" pitchFamily="34" charset="0"/>
                        <a:buChar char="•"/>
                      </a:pPr>
                      <a:r>
                        <a:rPr lang="en-US" sz="1200" dirty="0">
                          <a:effectLst/>
                        </a:rPr>
                        <a:t>More diverse population</a:t>
                      </a:r>
                    </a:p>
                    <a:p>
                      <a:pPr marL="0" marR="0" indent="0">
                        <a:spcBef>
                          <a:spcPts val="0"/>
                        </a:spcBef>
                        <a:spcAft>
                          <a:spcPts val="0"/>
                        </a:spcAft>
                        <a:buFont typeface="Arial" panose="020B0604020202020204" pitchFamily="34" charset="0"/>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171450" marR="0" indent="-171450">
                        <a:spcBef>
                          <a:spcPts val="0"/>
                        </a:spcBef>
                        <a:spcAft>
                          <a:spcPts val="0"/>
                        </a:spcAft>
                        <a:buFont typeface="Arial" panose="020B0604020202020204" pitchFamily="34" charset="0"/>
                        <a:buChar char="•"/>
                      </a:pPr>
                      <a:r>
                        <a:rPr lang="en-US" sz="1200" dirty="0">
                          <a:effectLst/>
                        </a:rPr>
                        <a:t>General population, including those with immunocompromising conditions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412462840"/>
                  </a:ext>
                </a:extLst>
              </a:tr>
              <a:tr h="1753057">
                <a:tc>
                  <a:txBody>
                    <a:bodyPr/>
                    <a:lstStyle/>
                    <a:p>
                      <a:pPr marL="0" marR="0">
                        <a:spcBef>
                          <a:spcPts val="0"/>
                        </a:spcBef>
                        <a:spcAft>
                          <a:spcPts val="0"/>
                        </a:spcAft>
                      </a:pPr>
                      <a:r>
                        <a:rPr lang="en-US" sz="1200" dirty="0">
                          <a:effectLst/>
                        </a:rPr>
                        <a:t>OBJECTIVES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171450" marR="0" lvl="0" indent="-171450">
                        <a:spcBef>
                          <a:spcPts val="0"/>
                        </a:spcBef>
                        <a:spcAft>
                          <a:spcPts val="0"/>
                        </a:spcAft>
                        <a:buFont typeface="Arial" panose="020B0604020202020204" pitchFamily="34" charset="0"/>
                        <a:buChar char="•"/>
                      </a:pPr>
                      <a:r>
                        <a:rPr lang="en-US" sz="1200" dirty="0">
                          <a:effectLst/>
                        </a:rPr>
                        <a:t>Safety</a:t>
                      </a:r>
                    </a:p>
                    <a:p>
                      <a:pPr marL="171450" marR="0" lvl="0" indent="-171450">
                        <a:spcBef>
                          <a:spcPts val="0"/>
                        </a:spcBef>
                        <a:spcAft>
                          <a:spcPts val="0"/>
                        </a:spcAft>
                        <a:buFont typeface="Arial" panose="020B0604020202020204" pitchFamily="34" charset="0"/>
                        <a:buChar char="•"/>
                      </a:pPr>
                      <a:r>
                        <a:rPr lang="en-US" sz="1200" dirty="0">
                          <a:effectLst/>
                        </a:rPr>
                        <a:t>Immunogenicity</a:t>
                      </a:r>
                    </a:p>
                    <a:p>
                      <a:pPr marL="171450" marR="0" lvl="0" indent="-171450">
                        <a:spcBef>
                          <a:spcPts val="0"/>
                        </a:spcBef>
                        <a:spcAft>
                          <a:spcPts val="0"/>
                        </a:spcAft>
                        <a:buFont typeface="Arial" panose="020B0604020202020204" pitchFamily="34" charset="0"/>
                        <a:buChar char="•"/>
                      </a:pPr>
                      <a:r>
                        <a:rPr lang="en-US" sz="1200" dirty="0">
                          <a:effectLst/>
                        </a:rPr>
                        <a:t>Feasibility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171450" marR="0" lvl="0" indent="-171450">
                        <a:spcBef>
                          <a:spcPts val="0"/>
                        </a:spcBef>
                        <a:spcAft>
                          <a:spcPts val="0"/>
                        </a:spcAft>
                        <a:buFont typeface="Arial" panose="020B0604020202020204" pitchFamily="34" charset="0"/>
                        <a:buChar char="•"/>
                      </a:pPr>
                      <a:r>
                        <a:rPr lang="en-US" sz="1200" dirty="0">
                          <a:effectLst/>
                        </a:rPr>
                        <a:t>Safety</a:t>
                      </a:r>
                    </a:p>
                    <a:p>
                      <a:pPr marL="171450" marR="0" lvl="0" indent="-171450">
                        <a:spcBef>
                          <a:spcPts val="0"/>
                        </a:spcBef>
                        <a:spcAft>
                          <a:spcPts val="0"/>
                        </a:spcAft>
                        <a:buFont typeface="Arial" panose="020B0604020202020204" pitchFamily="34" charset="0"/>
                        <a:buChar char="•"/>
                      </a:pPr>
                      <a:r>
                        <a:rPr lang="en-US" sz="1200" dirty="0">
                          <a:effectLst/>
                        </a:rPr>
                        <a:t>Immunogenicity</a:t>
                      </a:r>
                    </a:p>
                    <a:p>
                      <a:pPr marL="171450" marR="0" lvl="0" indent="-171450">
                        <a:spcBef>
                          <a:spcPts val="0"/>
                        </a:spcBef>
                        <a:spcAft>
                          <a:spcPts val="0"/>
                        </a:spcAft>
                        <a:buFont typeface="Arial" panose="020B0604020202020204" pitchFamily="34" charset="0"/>
                        <a:buChar char="•"/>
                      </a:pPr>
                      <a:r>
                        <a:rPr lang="en-US" sz="1200" dirty="0">
                          <a:effectLst/>
                        </a:rPr>
                        <a:t>Safe dose range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171450" marR="0" lvl="0" indent="-171450">
                        <a:spcBef>
                          <a:spcPts val="0"/>
                        </a:spcBef>
                        <a:spcAft>
                          <a:spcPts val="0"/>
                        </a:spcAft>
                        <a:buFont typeface="Arial" panose="020B0604020202020204" pitchFamily="34" charset="0"/>
                        <a:buChar char="•"/>
                      </a:pPr>
                      <a:r>
                        <a:rPr lang="en-US" sz="1200" dirty="0">
                          <a:effectLst/>
                        </a:rPr>
                        <a:t>Safety</a:t>
                      </a:r>
                    </a:p>
                    <a:p>
                      <a:pPr marL="171450" marR="0" lvl="0" indent="-171450">
                        <a:spcBef>
                          <a:spcPts val="0"/>
                        </a:spcBef>
                        <a:spcAft>
                          <a:spcPts val="0"/>
                        </a:spcAft>
                        <a:buFont typeface="Arial" panose="020B0604020202020204" pitchFamily="34" charset="0"/>
                        <a:buChar char="•"/>
                      </a:pPr>
                      <a:r>
                        <a:rPr lang="en-US" sz="1200" dirty="0">
                          <a:effectLst/>
                        </a:rPr>
                        <a:t>Immunogenicity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171450" marR="0" lvl="0" indent="-171450">
                        <a:spcBef>
                          <a:spcPts val="0"/>
                        </a:spcBef>
                        <a:spcAft>
                          <a:spcPts val="0"/>
                        </a:spcAft>
                        <a:buFont typeface="Arial" panose="020B0604020202020204" pitchFamily="34" charset="0"/>
                        <a:buChar char="•"/>
                      </a:pPr>
                      <a:r>
                        <a:rPr lang="en-US" sz="1200" dirty="0">
                          <a:effectLst/>
                        </a:rPr>
                        <a:t>Safety (uncommon adverse events)</a:t>
                      </a:r>
                    </a:p>
                    <a:p>
                      <a:pPr marL="171450" marR="0" lvl="0" indent="-171450">
                        <a:spcBef>
                          <a:spcPts val="0"/>
                        </a:spcBef>
                        <a:spcAft>
                          <a:spcPts val="0"/>
                        </a:spcAft>
                        <a:buFont typeface="Arial" panose="020B0604020202020204" pitchFamily="34" charset="0"/>
                        <a:buChar char="•"/>
                      </a:pPr>
                      <a:r>
                        <a:rPr lang="en-US" sz="1200" dirty="0">
                          <a:effectLst/>
                        </a:rPr>
                        <a:t>Efficacy (how well vaccine prevents disease)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171450" marR="0" lvl="0" indent="-171450">
                        <a:spcBef>
                          <a:spcPts val="0"/>
                        </a:spcBef>
                        <a:spcAft>
                          <a:spcPts val="0"/>
                        </a:spcAft>
                        <a:buFont typeface="Arial" panose="020B0604020202020204" pitchFamily="34" charset="0"/>
                        <a:buChar char="•"/>
                      </a:pPr>
                      <a:r>
                        <a:rPr lang="en-US" sz="1200" dirty="0">
                          <a:effectLst/>
                        </a:rPr>
                        <a:t>Safety (very rare adverse events)</a:t>
                      </a:r>
                    </a:p>
                    <a:p>
                      <a:pPr marL="171450" marR="0" lvl="0" indent="-171450">
                        <a:spcBef>
                          <a:spcPts val="0"/>
                        </a:spcBef>
                        <a:spcAft>
                          <a:spcPts val="0"/>
                        </a:spcAft>
                        <a:buFont typeface="Arial" panose="020B0604020202020204" pitchFamily="34" charset="0"/>
                        <a:buChar char="•"/>
                      </a:pPr>
                      <a:r>
                        <a:rPr lang="en-US" sz="1200" dirty="0">
                          <a:effectLst/>
                        </a:rPr>
                        <a:t>Effectiveness (how well vaccine prevents disease in general population over time)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133989419"/>
                  </a:ext>
                </a:extLst>
              </a:tr>
              <a:tr h="1001747">
                <a:tc>
                  <a:txBody>
                    <a:bodyPr/>
                    <a:lstStyle/>
                    <a:p>
                      <a:pPr marL="0" marR="0">
                        <a:spcBef>
                          <a:spcPts val="0"/>
                        </a:spcBef>
                        <a:spcAft>
                          <a:spcPts val="0"/>
                        </a:spcAft>
                      </a:pPr>
                      <a:r>
                        <a:rPr lang="en-US" sz="1200" dirty="0">
                          <a:effectLst/>
                        </a:rPr>
                        <a:t>KEY POINTS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171450" marR="0" lvl="0" indent="-171450">
                        <a:spcBef>
                          <a:spcPts val="0"/>
                        </a:spcBef>
                        <a:spcAft>
                          <a:spcPts val="0"/>
                        </a:spcAft>
                        <a:buFont typeface="Arial" panose="020B0604020202020204" pitchFamily="34" charset="0"/>
                        <a:buChar char="•"/>
                      </a:pPr>
                      <a:r>
                        <a:rPr lang="en-US" sz="1200" dirty="0">
                          <a:effectLst/>
                        </a:rPr>
                        <a:t>Critical step before proceeding to human trials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171450" marR="0" lvl="0" indent="-171450">
                        <a:spcBef>
                          <a:spcPts val="0"/>
                        </a:spcBef>
                        <a:spcAft>
                          <a:spcPts val="0"/>
                        </a:spcAft>
                        <a:buFont typeface="Arial" panose="020B0604020202020204" pitchFamily="34" charset="0"/>
                        <a:buChar char="•"/>
                      </a:pPr>
                      <a:r>
                        <a:rPr lang="en-US" sz="1200" dirty="0">
                          <a:effectLst/>
                        </a:rPr>
                        <a:t>First human trial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171450" marR="0" lvl="0" indent="-171450">
                        <a:spcBef>
                          <a:spcPts val="0"/>
                        </a:spcBef>
                        <a:spcAft>
                          <a:spcPts val="0"/>
                        </a:spcAft>
                        <a:buFont typeface="Arial" panose="020B0604020202020204" pitchFamily="34" charset="0"/>
                        <a:buChar char="•"/>
                      </a:pPr>
                      <a:r>
                        <a:rPr lang="en-US" sz="1200" dirty="0">
                          <a:effectLst/>
                        </a:rPr>
                        <a:t>Determine the final dose and schedule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171450" marR="0" lvl="0" indent="-171450">
                        <a:spcBef>
                          <a:spcPts val="0"/>
                        </a:spcBef>
                        <a:spcAft>
                          <a:spcPts val="0"/>
                        </a:spcAft>
                        <a:buFont typeface="Arial" panose="020B0604020202020204" pitchFamily="34" charset="0"/>
                        <a:buChar char="•"/>
                      </a:pPr>
                      <a:r>
                        <a:rPr lang="en-US" sz="1200" dirty="0">
                          <a:effectLst/>
                        </a:rPr>
                        <a:t>Typically randomized, controlled, double-blind trial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171450" marR="0" lvl="0" indent="-171450">
                        <a:spcBef>
                          <a:spcPts val="0"/>
                        </a:spcBef>
                        <a:spcAft>
                          <a:spcPts val="0"/>
                        </a:spcAft>
                        <a:buFont typeface="Arial" panose="020B0604020202020204" pitchFamily="34" charset="0"/>
                        <a:buChar char="•"/>
                      </a:pPr>
                      <a:r>
                        <a:rPr lang="en-US" sz="1200" dirty="0">
                          <a:effectLst/>
                        </a:rPr>
                        <a:t>Post-licensure safety effectiveness surveillance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991549169"/>
                  </a:ext>
                </a:extLst>
              </a:tr>
            </a:tbl>
          </a:graphicData>
        </a:graphic>
      </p:graphicFrame>
      <p:sp>
        <p:nvSpPr>
          <p:cNvPr id="8" name="Title 1">
            <a:extLst>
              <a:ext uri="{FF2B5EF4-FFF2-40B4-BE49-F238E27FC236}">
                <a16:creationId xmlns:a16="http://schemas.microsoft.com/office/drawing/2014/main" id="{AB82000D-52EA-4881-92EF-6F4D8F788D2F}"/>
              </a:ext>
            </a:extLst>
          </p:cNvPr>
          <p:cNvSpPr txBox="1">
            <a:spLocks/>
          </p:cNvSpPr>
          <p:nvPr/>
        </p:nvSpPr>
        <p:spPr>
          <a:xfrm>
            <a:off x="457200" y="76200"/>
            <a:ext cx="8229600" cy="1143000"/>
          </a:xfrm>
          <a:prstGeom prst="rect">
            <a:avLst/>
          </a:prstGeom>
        </p:spPr>
        <p:txBody>
          <a:bodyPr anchor="ctr"/>
          <a:lstStyle>
            <a:lvl1pPr algn="l" defTabSz="457200" rtl="0" eaLnBrk="1" latinLnBrk="0" hangingPunct="1">
              <a:spcBef>
                <a:spcPct val="0"/>
              </a:spcBef>
              <a:buNone/>
              <a:defRPr sz="4400" b="1" i="0" kern="1200">
                <a:solidFill>
                  <a:srgbClr val="162C54"/>
                </a:solidFill>
                <a:latin typeface="Proxima Nova" panose="020B0503030502060204" pitchFamily="34" charset="0"/>
                <a:ea typeface="+mj-ea"/>
                <a:cs typeface="Arial" panose="020B0604020202020204" pitchFamily="34" charset="0"/>
              </a:defRPr>
            </a:lvl1pPr>
          </a:lstStyle>
          <a:p>
            <a:pPr defTabSz="914400">
              <a:lnSpc>
                <a:spcPct val="90000"/>
              </a:lnSpc>
            </a:pPr>
            <a:r>
              <a:rPr lang="en-US" sz="3600" dirty="0">
                <a:solidFill>
                  <a:srgbClr val="468BCA"/>
                </a:solidFill>
                <a:latin typeface="+mj-lt"/>
                <a:cs typeface="+mj-cs"/>
              </a:rPr>
              <a:t>Safe and Effective Vaccine Development</a:t>
            </a:r>
          </a:p>
        </p:txBody>
      </p:sp>
      <p:sp>
        <p:nvSpPr>
          <p:cNvPr id="2" name="Slide Number Placeholder 1"/>
          <p:cNvSpPr>
            <a:spLocks noGrp="1"/>
          </p:cNvSpPr>
          <p:nvPr>
            <p:ph type="sldNum" sz="quarter" idx="12"/>
          </p:nvPr>
        </p:nvSpPr>
        <p:spPr/>
        <p:txBody>
          <a:bodyPr/>
          <a:lstStyle/>
          <a:p>
            <a:fld id="{20C484ED-A91E-1E49-92DB-7BC70DE2B338}" type="slidenum">
              <a:rPr lang="en-US" smtClean="0"/>
              <a:t>8</a:t>
            </a:fld>
            <a:endParaRPr lang="en-US" dirty="0"/>
          </a:p>
        </p:txBody>
      </p:sp>
      <p:cxnSp>
        <p:nvCxnSpPr>
          <p:cNvPr id="6" name="Straight Connector 5">
            <a:extLst>
              <a:ext uri="{FF2B5EF4-FFF2-40B4-BE49-F238E27FC236}">
                <a16:creationId xmlns:a16="http://schemas.microsoft.com/office/drawing/2014/main" id="{B2CF4DB3-31F6-9A4B-9DBF-8F94A93B03C1}"/>
              </a:ext>
            </a:extLst>
          </p:cNvPr>
          <p:cNvCxnSpPr>
            <a:cxnSpLocks/>
          </p:cNvCxnSpPr>
          <p:nvPr/>
        </p:nvCxnSpPr>
        <p:spPr>
          <a:xfrm>
            <a:off x="0" y="914400"/>
            <a:ext cx="457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4861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B82000D-52EA-4881-92EF-6F4D8F788D2F}"/>
              </a:ext>
            </a:extLst>
          </p:cNvPr>
          <p:cNvSpPr txBox="1">
            <a:spLocks/>
          </p:cNvSpPr>
          <p:nvPr/>
        </p:nvSpPr>
        <p:spPr>
          <a:xfrm>
            <a:off x="457199" y="19050"/>
            <a:ext cx="8229600" cy="1143000"/>
          </a:xfrm>
          <a:prstGeom prst="rect">
            <a:avLst/>
          </a:prstGeom>
        </p:spPr>
        <p:txBody>
          <a:bodyPr anchor="ctr"/>
          <a:lstStyle>
            <a:lvl1pPr algn="l" defTabSz="457200" rtl="0" eaLnBrk="1" latinLnBrk="0" hangingPunct="1">
              <a:spcBef>
                <a:spcPct val="0"/>
              </a:spcBef>
              <a:buNone/>
              <a:defRPr sz="4400" b="1" i="0" kern="1200">
                <a:solidFill>
                  <a:srgbClr val="162C54"/>
                </a:solidFill>
                <a:latin typeface="Proxima Nova" panose="020B0503030502060204" pitchFamily="34" charset="0"/>
                <a:ea typeface="+mj-ea"/>
                <a:cs typeface="Arial" panose="020B0604020202020204" pitchFamily="34" charset="0"/>
              </a:defRPr>
            </a:lvl1pPr>
          </a:lstStyle>
          <a:p>
            <a:r>
              <a:rPr lang="en-US" sz="3600" dirty="0">
                <a:solidFill>
                  <a:srgbClr val="468BCA"/>
                </a:solidFill>
                <a:latin typeface="+mj-lt"/>
                <a:cs typeface="+mj-cs"/>
              </a:rPr>
              <a:t>Vaccine Types</a:t>
            </a:r>
          </a:p>
        </p:txBody>
      </p:sp>
      <p:sp>
        <p:nvSpPr>
          <p:cNvPr id="5" name="Content Placeholder 2">
            <a:extLst>
              <a:ext uri="{FF2B5EF4-FFF2-40B4-BE49-F238E27FC236}">
                <a16:creationId xmlns:a16="http://schemas.microsoft.com/office/drawing/2014/main" id="{4DD52666-AA6D-4A6B-A3CD-9F9DEC8C448A}"/>
              </a:ext>
            </a:extLst>
          </p:cNvPr>
          <p:cNvSpPr txBox="1">
            <a:spLocks/>
          </p:cNvSpPr>
          <p:nvPr/>
        </p:nvSpPr>
        <p:spPr>
          <a:xfrm>
            <a:off x="1485899" y="1920300"/>
            <a:ext cx="6172200" cy="48037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100" b="1" dirty="0">
              <a:solidFill>
                <a:srgbClr val="155CA0"/>
              </a:solidFill>
              <a:latin typeface="Proxima Nova"/>
            </a:endParaRPr>
          </a:p>
        </p:txBody>
      </p:sp>
      <p:sp>
        <p:nvSpPr>
          <p:cNvPr id="4" name="Text Placeholder 3"/>
          <p:cNvSpPr>
            <a:spLocks noGrp="1"/>
          </p:cNvSpPr>
          <p:nvPr>
            <p:ph type="body" idx="1"/>
          </p:nvPr>
        </p:nvSpPr>
        <p:spPr>
          <a:xfrm>
            <a:off x="629842" y="1162051"/>
            <a:ext cx="3868340" cy="1343025"/>
          </a:xfrm>
        </p:spPr>
        <p:txBody>
          <a:bodyPr>
            <a:normAutofit fontScale="40000" lnSpcReduction="20000"/>
          </a:bodyPr>
          <a:lstStyle/>
          <a:p>
            <a:endParaRPr lang="en-US" dirty="0">
              <a:solidFill>
                <a:srgbClr val="155CA0"/>
              </a:solidFill>
              <a:latin typeface="Proxima Nova"/>
            </a:endParaRPr>
          </a:p>
          <a:p>
            <a:endParaRPr lang="en-US" sz="3300" dirty="0">
              <a:solidFill>
                <a:srgbClr val="155CA0"/>
              </a:solidFill>
              <a:latin typeface="Proxima Nova"/>
            </a:endParaRPr>
          </a:p>
          <a:p>
            <a:r>
              <a:rPr lang="en-US" sz="4400" dirty="0">
                <a:solidFill>
                  <a:srgbClr val="155CA0"/>
                </a:solidFill>
                <a:latin typeface="Proxima Nova"/>
              </a:rPr>
              <a:t>Different vaccine technologies can be used to trigger the desired immune response:</a:t>
            </a:r>
            <a:endParaRPr lang="en-US" sz="2900" dirty="0"/>
          </a:p>
          <a:p>
            <a:endParaRPr lang="en-US" sz="4400" dirty="0">
              <a:solidFill>
                <a:srgbClr val="155CA0"/>
              </a:solidFill>
              <a:latin typeface="Proxima Nova"/>
            </a:endParaRPr>
          </a:p>
        </p:txBody>
      </p:sp>
      <p:sp>
        <p:nvSpPr>
          <p:cNvPr id="7" name="Content Placeholder 6"/>
          <p:cNvSpPr>
            <a:spLocks noGrp="1"/>
          </p:cNvSpPr>
          <p:nvPr>
            <p:ph sz="half" idx="2"/>
          </p:nvPr>
        </p:nvSpPr>
        <p:spPr/>
        <p:txBody>
          <a:bodyPr>
            <a:normAutofit/>
          </a:bodyPr>
          <a:lstStyle/>
          <a:p>
            <a:pPr marL="457200" indent="-457200">
              <a:buFont typeface="+mj-lt"/>
              <a:buAutoNum type="arabicPeriod"/>
            </a:pPr>
            <a:r>
              <a:rPr lang="en-US" sz="2000" b="1" dirty="0">
                <a:solidFill>
                  <a:srgbClr val="155CA0"/>
                </a:solidFill>
                <a:latin typeface="Proxima Nova"/>
              </a:rPr>
              <a:t>Live Attenuated Vaccines (e.g., influenza, MMR)</a:t>
            </a:r>
          </a:p>
          <a:p>
            <a:pPr marL="457200" indent="-457200">
              <a:buFont typeface="+mj-lt"/>
              <a:buAutoNum type="arabicPeriod"/>
            </a:pPr>
            <a:r>
              <a:rPr lang="en-US" sz="2000" b="1" dirty="0">
                <a:solidFill>
                  <a:srgbClr val="155CA0"/>
                </a:solidFill>
                <a:latin typeface="Proxima Nova"/>
              </a:rPr>
              <a:t>Inactivated Vaccines (e.g. Hepatitis A, Polio)</a:t>
            </a:r>
          </a:p>
          <a:p>
            <a:pPr marL="457200" indent="-457200">
              <a:buFont typeface="+mj-lt"/>
              <a:buAutoNum type="arabicPeriod"/>
            </a:pPr>
            <a:r>
              <a:rPr lang="en-US" sz="2000" b="1" dirty="0">
                <a:solidFill>
                  <a:srgbClr val="155CA0"/>
                </a:solidFill>
                <a:latin typeface="Proxima Nova"/>
              </a:rPr>
              <a:t>Viral Vectored Vaccines (e.g., Ebola vaccine)</a:t>
            </a:r>
          </a:p>
          <a:p>
            <a:pPr marL="457200" indent="-457200">
              <a:buFont typeface="+mj-lt"/>
              <a:buAutoNum type="arabicPeriod"/>
            </a:pPr>
            <a:r>
              <a:rPr lang="en-US" sz="2000" b="1" dirty="0">
                <a:solidFill>
                  <a:srgbClr val="155CA0"/>
                </a:solidFill>
                <a:latin typeface="Proxima Nova"/>
              </a:rPr>
              <a:t>Recombinant-protein Vaccines (HPV)</a:t>
            </a:r>
          </a:p>
          <a:p>
            <a:pPr marL="457200" indent="-457200">
              <a:buFont typeface="+mj-lt"/>
              <a:buAutoNum type="arabicPeriod"/>
            </a:pPr>
            <a:r>
              <a:rPr lang="en-US" sz="2000" b="1" dirty="0">
                <a:solidFill>
                  <a:srgbClr val="155CA0"/>
                </a:solidFill>
                <a:latin typeface="Proxima Nova"/>
              </a:rPr>
              <a:t>mRNA Vaccines (advanced technology)</a:t>
            </a:r>
          </a:p>
          <a:p>
            <a:endParaRPr lang="en-US" dirty="0"/>
          </a:p>
        </p:txBody>
      </p:sp>
      <p:sp>
        <p:nvSpPr>
          <p:cNvPr id="8" name="Text Placeholder 7"/>
          <p:cNvSpPr>
            <a:spLocks noGrp="1"/>
          </p:cNvSpPr>
          <p:nvPr>
            <p:ph type="body" sz="quarter" idx="3"/>
          </p:nvPr>
        </p:nvSpPr>
        <p:spPr>
          <a:xfrm>
            <a:off x="4578439" y="1162051"/>
            <a:ext cx="3938102" cy="1343025"/>
          </a:xfrm>
        </p:spPr>
        <p:txBody>
          <a:bodyPr>
            <a:normAutofit/>
          </a:bodyPr>
          <a:lstStyle/>
          <a:p>
            <a:r>
              <a:rPr lang="en-US" sz="2000" dirty="0">
                <a:solidFill>
                  <a:srgbClr val="155CA0"/>
                </a:solidFill>
                <a:latin typeface="Proxima Nova"/>
              </a:rPr>
              <a:t>Of these various types, </a:t>
            </a:r>
            <a:r>
              <a:rPr lang="en-US" sz="2000" u="sng" dirty="0">
                <a:solidFill>
                  <a:srgbClr val="155CA0"/>
                </a:solidFill>
                <a:latin typeface="Proxima Nova"/>
              </a:rPr>
              <a:t>only three </a:t>
            </a:r>
            <a:r>
              <a:rPr lang="en-US" sz="2000" dirty="0">
                <a:solidFill>
                  <a:srgbClr val="155CA0"/>
                </a:solidFill>
                <a:latin typeface="Proxima Nova"/>
              </a:rPr>
              <a:t>are anticipated for development of a COVID-19 vaccine in the U.S. at this time:</a:t>
            </a:r>
          </a:p>
        </p:txBody>
      </p:sp>
      <p:sp>
        <p:nvSpPr>
          <p:cNvPr id="10" name="Content Placeholder 9"/>
          <p:cNvSpPr>
            <a:spLocks noGrp="1"/>
          </p:cNvSpPr>
          <p:nvPr>
            <p:ph sz="quarter" idx="4"/>
          </p:nvPr>
        </p:nvSpPr>
        <p:spPr>
          <a:xfrm>
            <a:off x="4629150" y="3200399"/>
            <a:ext cx="3887391" cy="1926135"/>
          </a:xfrm>
        </p:spPr>
        <p:txBody>
          <a:bodyPr/>
          <a:lstStyle/>
          <a:p>
            <a:pPr marL="457200" indent="-457200">
              <a:buFont typeface="+mj-lt"/>
              <a:buAutoNum type="arabicPeriod"/>
            </a:pPr>
            <a:r>
              <a:rPr lang="en-US" sz="2000" b="1" dirty="0">
                <a:solidFill>
                  <a:srgbClr val="155CA0"/>
                </a:solidFill>
                <a:latin typeface="Proxima Nova"/>
              </a:rPr>
              <a:t>Viral-vectored Vaccines</a:t>
            </a:r>
          </a:p>
          <a:p>
            <a:pPr marL="457200" indent="-457200">
              <a:buFont typeface="+mj-lt"/>
              <a:buAutoNum type="arabicPeriod"/>
            </a:pPr>
            <a:r>
              <a:rPr lang="en-US" sz="2000" b="1" dirty="0">
                <a:solidFill>
                  <a:srgbClr val="155CA0"/>
                </a:solidFill>
                <a:latin typeface="Proxima Nova"/>
              </a:rPr>
              <a:t>Recombinant Protein Vaccines</a:t>
            </a:r>
          </a:p>
          <a:p>
            <a:pPr marL="457200" indent="-457200">
              <a:buFont typeface="+mj-lt"/>
              <a:buAutoNum type="arabicPeriod"/>
            </a:pPr>
            <a:r>
              <a:rPr lang="en-US" sz="2000" b="1" dirty="0">
                <a:solidFill>
                  <a:srgbClr val="155CA0"/>
                </a:solidFill>
                <a:latin typeface="Proxima Nova"/>
              </a:rPr>
              <a:t>mRNA Vaccines</a:t>
            </a:r>
          </a:p>
          <a:p>
            <a:endParaRPr lang="en-US" dirty="0"/>
          </a:p>
        </p:txBody>
      </p:sp>
      <p:sp>
        <p:nvSpPr>
          <p:cNvPr id="2" name="Slide Number Placeholder 1"/>
          <p:cNvSpPr>
            <a:spLocks noGrp="1"/>
          </p:cNvSpPr>
          <p:nvPr>
            <p:ph type="sldNum" sz="quarter" idx="12"/>
          </p:nvPr>
        </p:nvSpPr>
        <p:spPr/>
        <p:txBody>
          <a:bodyPr/>
          <a:lstStyle/>
          <a:p>
            <a:fld id="{20C484ED-A91E-1E49-92DB-7BC70DE2B338}" type="slidenum">
              <a:rPr lang="en-US" smtClean="0"/>
              <a:t>9</a:t>
            </a:fld>
            <a:endParaRPr lang="en-US" dirty="0"/>
          </a:p>
        </p:txBody>
      </p:sp>
      <p:cxnSp>
        <p:nvCxnSpPr>
          <p:cNvPr id="6" name="Straight Connector 5">
            <a:extLst>
              <a:ext uri="{FF2B5EF4-FFF2-40B4-BE49-F238E27FC236}">
                <a16:creationId xmlns:a16="http://schemas.microsoft.com/office/drawing/2014/main" id="{B2CF4DB3-31F6-9A4B-9DBF-8F94A93B03C1}"/>
              </a:ext>
            </a:extLst>
          </p:cNvPr>
          <p:cNvCxnSpPr>
            <a:cxnSpLocks/>
          </p:cNvCxnSpPr>
          <p:nvPr/>
        </p:nvCxnSpPr>
        <p:spPr>
          <a:xfrm>
            <a:off x="0" y="914401"/>
            <a:ext cx="4578440" cy="1287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3710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1522</TotalTime>
  <Words>1749</Words>
  <Application>Microsoft Office PowerPoint</Application>
  <PresentationFormat>On-screen Show (4:3)</PresentationFormat>
  <Paragraphs>229</Paragraphs>
  <Slides>22</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Calibri Light</vt:lpstr>
      <vt:lpstr>Franklin Gothic Book</vt:lpstr>
      <vt:lpstr>Museo Sans 300</vt:lpstr>
      <vt:lpstr>Proxima Nova</vt:lpstr>
      <vt:lpstr>Times New Roman</vt:lpstr>
      <vt:lpstr>Wingdings</vt:lpstr>
      <vt:lpstr>Office Theme</vt:lpstr>
      <vt:lpstr>Welcome</vt:lpstr>
      <vt:lpstr>What is mRNA?</vt:lpstr>
      <vt:lpstr>Brief History of mRNA</vt:lpstr>
      <vt:lpstr>Brief History of mRNA for Vaccines (2)</vt:lpstr>
      <vt:lpstr>PowerPoint Presentation</vt:lpstr>
      <vt:lpstr>Manager of Clinical Operations, Pharmerica</vt:lpstr>
      <vt:lpstr>Covid-19 (SARS CoV-2) Vaccine</vt:lpstr>
      <vt:lpstr>PowerPoint Presentation</vt:lpstr>
      <vt:lpstr>PowerPoint Presentation</vt:lpstr>
      <vt:lpstr>What are RNA Vaccines &amp; How do they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Final Comments</vt:lpstr>
      <vt:lpstr>Thank you for participating in the: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gfisher@FoxSubacute.com</dc:creator>
  <cp:lastModifiedBy>Matthew Klosinski</cp:lastModifiedBy>
  <cp:revision>48</cp:revision>
  <cp:lastPrinted>2020-12-21T13:35:55Z</cp:lastPrinted>
  <dcterms:created xsi:type="dcterms:W3CDTF">2017-10-17T14:35:24Z</dcterms:created>
  <dcterms:modified xsi:type="dcterms:W3CDTF">2020-12-24T13:59:37Z</dcterms:modified>
</cp:coreProperties>
</file>